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67" r:id="rId3"/>
    <p:sldId id="268" r:id="rId4"/>
    <p:sldId id="269" r:id="rId5"/>
    <p:sldId id="257" r:id="rId6"/>
    <p:sldId id="258" r:id="rId7"/>
    <p:sldId id="274" r:id="rId8"/>
    <p:sldId id="260" r:id="rId9"/>
    <p:sldId id="261" r:id="rId10"/>
    <p:sldId id="275" r:id="rId11"/>
    <p:sldId id="276" r:id="rId12"/>
    <p:sldId id="282" r:id="rId13"/>
    <p:sldId id="283" r:id="rId14"/>
    <p:sldId id="284" r:id="rId15"/>
    <p:sldId id="278" r:id="rId16"/>
    <p:sldId id="279" r:id="rId17"/>
    <p:sldId id="262" r:id="rId18"/>
    <p:sldId id="265" r:id="rId19"/>
    <p:sldId id="266"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81"/>
    <p:restoredTop sz="96159"/>
  </p:normalViewPr>
  <p:slideViewPr>
    <p:cSldViewPr snapToGrid="0" snapToObjects="1">
      <p:cViewPr>
        <p:scale>
          <a:sx n="113" d="100"/>
          <a:sy n="113" d="100"/>
        </p:scale>
        <p:origin x="528"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060023-755B-40C7-BCAE-3895FA3633D6}" type="doc">
      <dgm:prSet loTypeId="urn:microsoft.com/office/officeart/2016/7/layout/RepeatingBendingProcessNew" loCatId="process" qsTypeId="urn:microsoft.com/office/officeart/2005/8/quickstyle/simple2" qsCatId="simple" csTypeId="urn:microsoft.com/office/officeart/2005/8/colors/colorful2" csCatId="colorful"/>
      <dgm:spPr/>
      <dgm:t>
        <a:bodyPr/>
        <a:lstStyle/>
        <a:p>
          <a:endParaRPr lang="en-US"/>
        </a:p>
      </dgm:t>
    </dgm:pt>
    <dgm:pt modelId="{E4B870C4-D428-4072-9750-5EA3732E096E}">
      <dgm:prSet/>
      <dgm:spPr/>
      <dgm:t>
        <a:bodyPr/>
        <a:lstStyle/>
        <a:p>
          <a:r>
            <a:rPr lang="en-AU"/>
            <a:t>predict the probability of churn (for the upcoming month) for each customer</a:t>
          </a:r>
          <a:endParaRPr lang="en-US"/>
        </a:p>
      </dgm:t>
    </dgm:pt>
    <dgm:pt modelId="{66EBA8A0-91C5-419A-BA45-516C58492C78}" type="parTrans" cxnId="{737DF554-FF75-485A-BD64-683E271DB3E7}">
      <dgm:prSet/>
      <dgm:spPr/>
      <dgm:t>
        <a:bodyPr/>
        <a:lstStyle/>
        <a:p>
          <a:endParaRPr lang="en-US"/>
        </a:p>
      </dgm:t>
    </dgm:pt>
    <dgm:pt modelId="{E55E4A5C-A364-4FED-B424-835E23EE050F}" type="sibTrans" cxnId="{737DF554-FF75-485A-BD64-683E271DB3E7}">
      <dgm:prSet/>
      <dgm:spPr/>
      <dgm:t>
        <a:bodyPr/>
        <a:lstStyle/>
        <a:p>
          <a:endParaRPr lang="en-US"/>
        </a:p>
      </dgm:t>
    </dgm:pt>
    <dgm:pt modelId="{9A275724-8EEE-4516-9A33-81316C05A21A}">
      <dgm:prSet/>
      <dgm:spPr/>
      <dgm:t>
        <a:bodyPr/>
        <a:lstStyle/>
        <a:p>
          <a:r>
            <a:rPr lang="en-AU"/>
            <a:t>Draw up typical user portraits: select the most outstanding groups and describe their main features</a:t>
          </a:r>
          <a:endParaRPr lang="en-US"/>
        </a:p>
      </dgm:t>
    </dgm:pt>
    <dgm:pt modelId="{8E93D459-3DED-424B-87E8-1DE0B6C2EC95}" type="parTrans" cxnId="{B1B17FA6-12CB-4799-B277-807E91232898}">
      <dgm:prSet/>
      <dgm:spPr/>
      <dgm:t>
        <a:bodyPr/>
        <a:lstStyle/>
        <a:p>
          <a:endParaRPr lang="en-US"/>
        </a:p>
      </dgm:t>
    </dgm:pt>
    <dgm:pt modelId="{24D28E25-C1C2-40AA-BCD6-2E7913122C8D}" type="sibTrans" cxnId="{B1B17FA6-12CB-4799-B277-807E91232898}">
      <dgm:prSet/>
      <dgm:spPr/>
      <dgm:t>
        <a:bodyPr/>
        <a:lstStyle/>
        <a:p>
          <a:endParaRPr lang="en-US"/>
        </a:p>
      </dgm:t>
    </dgm:pt>
    <dgm:pt modelId="{2C023F14-2B3D-4E85-A1BE-85FEDD59F84B}">
      <dgm:prSet/>
      <dgm:spPr/>
      <dgm:t>
        <a:bodyPr/>
        <a:lstStyle/>
        <a:p>
          <a:r>
            <a:rPr lang="en-AU"/>
            <a:t>Analyze the factors that impact churn most</a:t>
          </a:r>
          <a:endParaRPr lang="en-US"/>
        </a:p>
      </dgm:t>
    </dgm:pt>
    <dgm:pt modelId="{999F2DCF-5CC3-4E89-97F4-FE7C2D15F4C5}" type="parTrans" cxnId="{CFC940F3-1AC1-4C2A-A943-04D287729FB0}">
      <dgm:prSet/>
      <dgm:spPr/>
      <dgm:t>
        <a:bodyPr/>
        <a:lstStyle/>
        <a:p>
          <a:endParaRPr lang="en-US"/>
        </a:p>
      </dgm:t>
    </dgm:pt>
    <dgm:pt modelId="{E4640960-5C7F-4365-8CC1-41A8963B52F7}" type="sibTrans" cxnId="{CFC940F3-1AC1-4C2A-A943-04D287729FB0}">
      <dgm:prSet/>
      <dgm:spPr/>
      <dgm:t>
        <a:bodyPr/>
        <a:lstStyle/>
        <a:p>
          <a:endParaRPr lang="en-US"/>
        </a:p>
      </dgm:t>
    </dgm:pt>
    <dgm:pt modelId="{AD82EDB5-3978-46A1-9CED-F8C99745894D}">
      <dgm:prSet/>
      <dgm:spPr/>
      <dgm:t>
        <a:bodyPr/>
        <a:lstStyle/>
        <a:p>
          <a:r>
            <a:rPr lang="en-AU"/>
            <a:t>Draw basic conclusions and develop recommendations on how to improve customer service:</a:t>
          </a:r>
          <a:endParaRPr lang="en-US"/>
        </a:p>
      </dgm:t>
    </dgm:pt>
    <dgm:pt modelId="{7885B5F9-A2D6-41EC-81CB-115B7B60BB8F}" type="parTrans" cxnId="{A57226E0-05FA-4DC5-8664-9AB0F7C8E2BE}">
      <dgm:prSet/>
      <dgm:spPr/>
      <dgm:t>
        <a:bodyPr/>
        <a:lstStyle/>
        <a:p>
          <a:endParaRPr lang="en-US"/>
        </a:p>
      </dgm:t>
    </dgm:pt>
    <dgm:pt modelId="{64E4D9A1-D20A-4508-9AB2-E3378A9BD495}" type="sibTrans" cxnId="{A57226E0-05FA-4DC5-8664-9AB0F7C8E2BE}">
      <dgm:prSet/>
      <dgm:spPr/>
      <dgm:t>
        <a:bodyPr/>
        <a:lstStyle/>
        <a:p>
          <a:endParaRPr lang="en-US"/>
        </a:p>
      </dgm:t>
    </dgm:pt>
    <dgm:pt modelId="{4539EF35-1C78-4E3A-82CB-DB1378FEC819}">
      <dgm:prSet/>
      <dgm:spPr/>
      <dgm:t>
        <a:bodyPr/>
        <a:lstStyle/>
        <a:p>
          <a:r>
            <a:rPr lang="en-AU"/>
            <a:t>Identify target groups</a:t>
          </a:r>
          <a:endParaRPr lang="en-US"/>
        </a:p>
      </dgm:t>
    </dgm:pt>
    <dgm:pt modelId="{F1E9C72C-9280-4370-A7B0-2AD5412E3071}" type="parTrans" cxnId="{955F3E72-F7B7-45A7-B23C-0455BAE54C28}">
      <dgm:prSet/>
      <dgm:spPr/>
      <dgm:t>
        <a:bodyPr/>
        <a:lstStyle/>
        <a:p>
          <a:endParaRPr lang="en-US"/>
        </a:p>
      </dgm:t>
    </dgm:pt>
    <dgm:pt modelId="{D17995EB-0FDD-4D07-9630-60451A1FDA52}" type="sibTrans" cxnId="{955F3E72-F7B7-45A7-B23C-0455BAE54C28}">
      <dgm:prSet/>
      <dgm:spPr/>
      <dgm:t>
        <a:bodyPr/>
        <a:lstStyle/>
        <a:p>
          <a:endParaRPr lang="en-US"/>
        </a:p>
      </dgm:t>
    </dgm:pt>
    <dgm:pt modelId="{08B51015-A0E4-4977-A662-A4DF828563A0}">
      <dgm:prSet/>
      <dgm:spPr/>
      <dgm:t>
        <a:bodyPr/>
        <a:lstStyle/>
        <a:p>
          <a:r>
            <a:rPr lang="en-AU"/>
            <a:t>Suggest measures to cut churn</a:t>
          </a:r>
          <a:endParaRPr lang="en-US"/>
        </a:p>
      </dgm:t>
    </dgm:pt>
    <dgm:pt modelId="{56CAE15D-747B-4F06-89E4-DAD5AC163324}" type="parTrans" cxnId="{BF79D894-76AF-4FBA-9221-E7A9AD1FC0F3}">
      <dgm:prSet/>
      <dgm:spPr/>
      <dgm:t>
        <a:bodyPr/>
        <a:lstStyle/>
        <a:p>
          <a:endParaRPr lang="en-US"/>
        </a:p>
      </dgm:t>
    </dgm:pt>
    <dgm:pt modelId="{6417E6EE-40AD-4D89-B138-5F7D5DA5B92A}" type="sibTrans" cxnId="{BF79D894-76AF-4FBA-9221-E7A9AD1FC0F3}">
      <dgm:prSet/>
      <dgm:spPr/>
      <dgm:t>
        <a:bodyPr/>
        <a:lstStyle/>
        <a:p>
          <a:endParaRPr lang="en-US"/>
        </a:p>
      </dgm:t>
    </dgm:pt>
    <dgm:pt modelId="{11A70F49-D26C-406B-9E59-96E4E019CBFA}">
      <dgm:prSet/>
      <dgm:spPr/>
      <dgm:t>
        <a:bodyPr/>
        <a:lstStyle/>
        <a:p>
          <a:r>
            <a:rPr lang="en-AU"/>
            <a:t>Describe any other patterns you see with respect to interaction with customers</a:t>
          </a:r>
          <a:endParaRPr lang="en-US"/>
        </a:p>
      </dgm:t>
    </dgm:pt>
    <dgm:pt modelId="{CD0250D7-496F-4BA2-9B6D-60C964775EBF}" type="parTrans" cxnId="{A7A7DD43-FEE4-41C4-B884-9A6BDB249EEE}">
      <dgm:prSet/>
      <dgm:spPr/>
      <dgm:t>
        <a:bodyPr/>
        <a:lstStyle/>
        <a:p>
          <a:endParaRPr lang="en-US"/>
        </a:p>
      </dgm:t>
    </dgm:pt>
    <dgm:pt modelId="{DF170FAC-825D-45D0-8DE5-EBC73DD9EC31}" type="sibTrans" cxnId="{A7A7DD43-FEE4-41C4-B884-9A6BDB249EEE}">
      <dgm:prSet/>
      <dgm:spPr/>
      <dgm:t>
        <a:bodyPr/>
        <a:lstStyle/>
        <a:p>
          <a:endParaRPr lang="en-US"/>
        </a:p>
      </dgm:t>
    </dgm:pt>
    <dgm:pt modelId="{77F1F14E-E1BC-0142-836D-870C4A15D23F}" type="pres">
      <dgm:prSet presAssocID="{0A060023-755B-40C7-BCAE-3895FA3633D6}" presName="Name0" presStyleCnt="0">
        <dgm:presLayoutVars>
          <dgm:dir/>
          <dgm:resizeHandles val="exact"/>
        </dgm:presLayoutVars>
      </dgm:prSet>
      <dgm:spPr/>
    </dgm:pt>
    <dgm:pt modelId="{97D274A4-FC66-D847-B5B3-5B529CC8F5C9}" type="pres">
      <dgm:prSet presAssocID="{E4B870C4-D428-4072-9750-5EA3732E096E}" presName="node" presStyleLbl="node1" presStyleIdx="0" presStyleCnt="4">
        <dgm:presLayoutVars>
          <dgm:bulletEnabled val="1"/>
        </dgm:presLayoutVars>
      </dgm:prSet>
      <dgm:spPr/>
    </dgm:pt>
    <dgm:pt modelId="{F004926B-7DC0-9C4A-AC14-1E3214DB2430}" type="pres">
      <dgm:prSet presAssocID="{E55E4A5C-A364-4FED-B424-835E23EE050F}" presName="sibTrans" presStyleLbl="sibTrans1D1" presStyleIdx="0" presStyleCnt="3"/>
      <dgm:spPr/>
    </dgm:pt>
    <dgm:pt modelId="{AC93D9CE-43A9-7F49-A1DD-79647D0C7E5B}" type="pres">
      <dgm:prSet presAssocID="{E55E4A5C-A364-4FED-B424-835E23EE050F}" presName="connectorText" presStyleLbl="sibTrans1D1" presStyleIdx="0" presStyleCnt="3"/>
      <dgm:spPr/>
    </dgm:pt>
    <dgm:pt modelId="{F788E90E-C8F0-A349-A230-D6D41C3CC50D}" type="pres">
      <dgm:prSet presAssocID="{9A275724-8EEE-4516-9A33-81316C05A21A}" presName="node" presStyleLbl="node1" presStyleIdx="1" presStyleCnt="4">
        <dgm:presLayoutVars>
          <dgm:bulletEnabled val="1"/>
        </dgm:presLayoutVars>
      </dgm:prSet>
      <dgm:spPr/>
    </dgm:pt>
    <dgm:pt modelId="{15311D97-5AFA-5440-A621-10BCB42520EA}" type="pres">
      <dgm:prSet presAssocID="{24D28E25-C1C2-40AA-BCD6-2E7913122C8D}" presName="sibTrans" presStyleLbl="sibTrans1D1" presStyleIdx="1" presStyleCnt="3"/>
      <dgm:spPr/>
    </dgm:pt>
    <dgm:pt modelId="{8AE3FBAD-2C8D-7B48-956F-0D74C8DE0663}" type="pres">
      <dgm:prSet presAssocID="{24D28E25-C1C2-40AA-BCD6-2E7913122C8D}" presName="connectorText" presStyleLbl="sibTrans1D1" presStyleIdx="1" presStyleCnt="3"/>
      <dgm:spPr/>
    </dgm:pt>
    <dgm:pt modelId="{C0172640-429C-534E-9C74-36A999802546}" type="pres">
      <dgm:prSet presAssocID="{2C023F14-2B3D-4E85-A1BE-85FEDD59F84B}" presName="node" presStyleLbl="node1" presStyleIdx="2" presStyleCnt="4">
        <dgm:presLayoutVars>
          <dgm:bulletEnabled val="1"/>
        </dgm:presLayoutVars>
      </dgm:prSet>
      <dgm:spPr/>
    </dgm:pt>
    <dgm:pt modelId="{51A204B3-DDF9-FE43-97DF-F22B9D72DC34}" type="pres">
      <dgm:prSet presAssocID="{E4640960-5C7F-4365-8CC1-41A8963B52F7}" presName="sibTrans" presStyleLbl="sibTrans1D1" presStyleIdx="2" presStyleCnt="3"/>
      <dgm:spPr/>
    </dgm:pt>
    <dgm:pt modelId="{68141F32-DEA8-F044-B5E4-21712AEBE811}" type="pres">
      <dgm:prSet presAssocID="{E4640960-5C7F-4365-8CC1-41A8963B52F7}" presName="connectorText" presStyleLbl="sibTrans1D1" presStyleIdx="2" presStyleCnt="3"/>
      <dgm:spPr/>
    </dgm:pt>
    <dgm:pt modelId="{106D74D0-373C-0249-91E9-CC54720BE857}" type="pres">
      <dgm:prSet presAssocID="{AD82EDB5-3978-46A1-9CED-F8C99745894D}" presName="node" presStyleLbl="node1" presStyleIdx="3" presStyleCnt="4">
        <dgm:presLayoutVars>
          <dgm:bulletEnabled val="1"/>
        </dgm:presLayoutVars>
      </dgm:prSet>
      <dgm:spPr/>
    </dgm:pt>
  </dgm:ptLst>
  <dgm:cxnLst>
    <dgm:cxn modelId="{FE46400B-CE21-E344-B081-5E4E20F1A404}" type="presOf" srcId="{2C023F14-2B3D-4E85-A1BE-85FEDD59F84B}" destId="{C0172640-429C-534E-9C74-36A999802546}" srcOrd="0" destOrd="0" presId="urn:microsoft.com/office/officeart/2016/7/layout/RepeatingBendingProcessNew"/>
    <dgm:cxn modelId="{094D9411-A40A-2848-810A-84BFD3344CF1}" type="presOf" srcId="{E55E4A5C-A364-4FED-B424-835E23EE050F}" destId="{F004926B-7DC0-9C4A-AC14-1E3214DB2430}" srcOrd="0" destOrd="0" presId="urn:microsoft.com/office/officeart/2016/7/layout/RepeatingBendingProcessNew"/>
    <dgm:cxn modelId="{A7A7DD43-FEE4-41C4-B884-9A6BDB249EEE}" srcId="{AD82EDB5-3978-46A1-9CED-F8C99745894D}" destId="{11A70F49-D26C-406B-9E59-96E4E019CBFA}" srcOrd="2" destOrd="0" parTransId="{CD0250D7-496F-4BA2-9B6D-60C964775EBF}" sibTransId="{DF170FAC-825D-45D0-8DE5-EBC73DD9EC31}"/>
    <dgm:cxn modelId="{6ACF8945-AC33-7942-B883-11C00813DDE2}" type="presOf" srcId="{08B51015-A0E4-4977-A662-A4DF828563A0}" destId="{106D74D0-373C-0249-91E9-CC54720BE857}" srcOrd="0" destOrd="2" presId="urn:microsoft.com/office/officeart/2016/7/layout/RepeatingBendingProcessNew"/>
    <dgm:cxn modelId="{C478814E-17B3-F647-92EE-C73C1BC5A9CF}" type="presOf" srcId="{24D28E25-C1C2-40AA-BCD6-2E7913122C8D}" destId="{8AE3FBAD-2C8D-7B48-956F-0D74C8DE0663}" srcOrd="1" destOrd="0" presId="urn:microsoft.com/office/officeart/2016/7/layout/RepeatingBendingProcessNew"/>
    <dgm:cxn modelId="{737DF554-FF75-485A-BD64-683E271DB3E7}" srcId="{0A060023-755B-40C7-BCAE-3895FA3633D6}" destId="{E4B870C4-D428-4072-9750-5EA3732E096E}" srcOrd="0" destOrd="0" parTransId="{66EBA8A0-91C5-419A-BA45-516C58492C78}" sibTransId="{E55E4A5C-A364-4FED-B424-835E23EE050F}"/>
    <dgm:cxn modelId="{955F3E72-F7B7-45A7-B23C-0455BAE54C28}" srcId="{AD82EDB5-3978-46A1-9CED-F8C99745894D}" destId="{4539EF35-1C78-4E3A-82CB-DB1378FEC819}" srcOrd="0" destOrd="0" parTransId="{F1E9C72C-9280-4370-A7B0-2AD5412E3071}" sibTransId="{D17995EB-0FDD-4D07-9630-60451A1FDA52}"/>
    <dgm:cxn modelId="{BF79D894-76AF-4FBA-9221-E7A9AD1FC0F3}" srcId="{AD82EDB5-3978-46A1-9CED-F8C99745894D}" destId="{08B51015-A0E4-4977-A662-A4DF828563A0}" srcOrd="1" destOrd="0" parTransId="{56CAE15D-747B-4F06-89E4-DAD5AC163324}" sibTransId="{6417E6EE-40AD-4D89-B138-5F7D5DA5B92A}"/>
    <dgm:cxn modelId="{C10F439D-51FE-B548-A0A0-0BCE642FEF21}" type="presOf" srcId="{E4640960-5C7F-4365-8CC1-41A8963B52F7}" destId="{51A204B3-DDF9-FE43-97DF-F22B9D72DC34}" srcOrd="0" destOrd="0" presId="urn:microsoft.com/office/officeart/2016/7/layout/RepeatingBendingProcessNew"/>
    <dgm:cxn modelId="{B1B17FA6-12CB-4799-B277-807E91232898}" srcId="{0A060023-755B-40C7-BCAE-3895FA3633D6}" destId="{9A275724-8EEE-4516-9A33-81316C05A21A}" srcOrd="1" destOrd="0" parTransId="{8E93D459-3DED-424B-87E8-1DE0B6C2EC95}" sibTransId="{24D28E25-C1C2-40AA-BCD6-2E7913122C8D}"/>
    <dgm:cxn modelId="{C51D87C7-F57C-9B4E-8834-BDA760F7D46F}" type="presOf" srcId="{9A275724-8EEE-4516-9A33-81316C05A21A}" destId="{F788E90E-C8F0-A349-A230-D6D41C3CC50D}" srcOrd="0" destOrd="0" presId="urn:microsoft.com/office/officeart/2016/7/layout/RepeatingBendingProcessNew"/>
    <dgm:cxn modelId="{1BE6D1C8-0F83-F74C-AD83-D7747A7ECFA4}" type="presOf" srcId="{E4B870C4-D428-4072-9750-5EA3732E096E}" destId="{97D274A4-FC66-D847-B5B3-5B529CC8F5C9}" srcOrd="0" destOrd="0" presId="urn:microsoft.com/office/officeart/2016/7/layout/RepeatingBendingProcessNew"/>
    <dgm:cxn modelId="{76629ED4-C73A-544B-82FA-CDF8DCCA5DD4}" type="presOf" srcId="{11A70F49-D26C-406B-9E59-96E4E019CBFA}" destId="{106D74D0-373C-0249-91E9-CC54720BE857}" srcOrd="0" destOrd="3" presId="urn:microsoft.com/office/officeart/2016/7/layout/RepeatingBendingProcessNew"/>
    <dgm:cxn modelId="{2EE71AD8-E473-8D4E-AC6E-316148EA875F}" type="presOf" srcId="{4539EF35-1C78-4E3A-82CB-DB1378FEC819}" destId="{106D74D0-373C-0249-91E9-CC54720BE857}" srcOrd="0" destOrd="1" presId="urn:microsoft.com/office/officeart/2016/7/layout/RepeatingBendingProcessNew"/>
    <dgm:cxn modelId="{EDEA02D9-E6AF-7F41-9642-FE60C45373FC}" type="presOf" srcId="{0A060023-755B-40C7-BCAE-3895FA3633D6}" destId="{77F1F14E-E1BC-0142-836D-870C4A15D23F}" srcOrd="0" destOrd="0" presId="urn:microsoft.com/office/officeart/2016/7/layout/RepeatingBendingProcessNew"/>
    <dgm:cxn modelId="{A57226E0-05FA-4DC5-8664-9AB0F7C8E2BE}" srcId="{0A060023-755B-40C7-BCAE-3895FA3633D6}" destId="{AD82EDB5-3978-46A1-9CED-F8C99745894D}" srcOrd="3" destOrd="0" parTransId="{7885B5F9-A2D6-41EC-81CB-115B7B60BB8F}" sibTransId="{64E4D9A1-D20A-4508-9AB2-E3378A9BD495}"/>
    <dgm:cxn modelId="{A8A3CFF0-B722-7A4A-AA4C-B770C50C4D0B}" type="presOf" srcId="{E55E4A5C-A364-4FED-B424-835E23EE050F}" destId="{AC93D9CE-43A9-7F49-A1DD-79647D0C7E5B}" srcOrd="1" destOrd="0" presId="urn:microsoft.com/office/officeart/2016/7/layout/RepeatingBendingProcessNew"/>
    <dgm:cxn modelId="{CFC940F3-1AC1-4C2A-A943-04D287729FB0}" srcId="{0A060023-755B-40C7-BCAE-3895FA3633D6}" destId="{2C023F14-2B3D-4E85-A1BE-85FEDD59F84B}" srcOrd="2" destOrd="0" parTransId="{999F2DCF-5CC3-4E89-97F4-FE7C2D15F4C5}" sibTransId="{E4640960-5C7F-4365-8CC1-41A8963B52F7}"/>
    <dgm:cxn modelId="{1757E6F9-7D71-004A-96C9-0298F7752260}" type="presOf" srcId="{E4640960-5C7F-4365-8CC1-41A8963B52F7}" destId="{68141F32-DEA8-F044-B5E4-21712AEBE811}" srcOrd="1" destOrd="0" presId="urn:microsoft.com/office/officeart/2016/7/layout/RepeatingBendingProcessNew"/>
    <dgm:cxn modelId="{49B294FC-8967-CD43-9B9C-58567CB82062}" type="presOf" srcId="{AD82EDB5-3978-46A1-9CED-F8C99745894D}" destId="{106D74D0-373C-0249-91E9-CC54720BE857}" srcOrd="0" destOrd="0" presId="urn:microsoft.com/office/officeart/2016/7/layout/RepeatingBendingProcessNew"/>
    <dgm:cxn modelId="{FBC70EFD-FA46-F944-B164-906C305DF68D}" type="presOf" srcId="{24D28E25-C1C2-40AA-BCD6-2E7913122C8D}" destId="{15311D97-5AFA-5440-A621-10BCB42520EA}" srcOrd="0" destOrd="0" presId="urn:microsoft.com/office/officeart/2016/7/layout/RepeatingBendingProcessNew"/>
    <dgm:cxn modelId="{9064D203-7530-EB44-AAA5-9F3DB685C135}" type="presParOf" srcId="{77F1F14E-E1BC-0142-836D-870C4A15D23F}" destId="{97D274A4-FC66-D847-B5B3-5B529CC8F5C9}" srcOrd="0" destOrd="0" presId="urn:microsoft.com/office/officeart/2016/7/layout/RepeatingBendingProcessNew"/>
    <dgm:cxn modelId="{B8487FE0-85D3-FE4A-993F-B23D3BFF7533}" type="presParOf" srcId="{77F1F14E-E1BC-0142-836D-870C4A15D23F}" destId="{F004926B-7DC0-9C4A-AC14-1E3214DB2430}" srcOrd="1" destOrd="0" presId="urn:microsoft.com/office/officeart/2016/7/layout/RepeatingBendingProcessNew"/>
    <dgm:cxn modelId="{FA13A72B-AA4A-6148-8AD8-8C43EB863D3B}" type="presParOf" srcId="{F004926B-7DC0-9C4A-AC14-1E3214DB2430}" destId="{AC93D9CE-43A9-7F49-A1DD-79647D0C7E5B}" srcOrd="0" destOrd="0" presId="urn:microsoft.com/office/officeart/2016/7/layout/RepeatingBendingProcessNew"/>
    <dgm:cxn modelId="{6DF32F45-AF23-B54D-925C-CB01F0DB05CA}" type="presParOf" srcId="{77F1F14E-E1BC-0142-836D-870C4A15D23F}" destId="{F788E90E-C8F0-A349-A230-D6D41C3CC50D}" srcOrd="2" destOrd="0" presId="urn:microsoft.com/office/officeart/2016/7/layout/RepeatingBendingProcessNew"/>
    <dgm:cxn modelId="{04F22954-45F0-6F4F-BAA6-1F285D424DEB}" type="presParOf" srcId="{77F1F14E-E1BC-0142-836D-870C4A15D23F}" destId="{15311D97-5AFA-5440-A621-10BCB42520EA}" srcOrd="3" destOrd="0" presId="urn:microsoft.com/office/officeart/2016/7/layout/RepeatingBendingProcessNew"/>
    <dgm:cxn modelId="{C99303D3-DE15-8F4A-9B4D-6B1C7A636EA3}" type="presParOf" srcId="{15311D97-5AFA-5440-A621-10BCB42520EA}" destId="{8AE3FBAD-2C8D-7B48-956F-0D74C8DE0663}" srcOrd="0" destOrd="0" presId="urn:microsoft.com/office/officeart/2016/7/layout/RepeatingBendingProcessNew"/>
    <dgm:cxn modelId="{9E015517-35A7-D74E-AAC3-5CD9255F5EE0}" type="presParOf" srcId="{77F1F14E-E1BC-0142-836D-870C4A15D23F}" destId="{C0172640-429C-534E-9C74-36A999802546}" srcOrd="4" destOrd="0" presId="urn:microsoft.com/office/officeart/2016/7/layout/RepeatingBendingProcessNew"/>
    <dgm:cxn modelId="{CAB04FC8-A41D-A848-9E73-A03891CA5718}" type="presParOf" srcId="{77F1F14E-E1BC-0142-836D-870C4A15D23F}" destId="{51A204B3-DDF9-FE43-97DF-F22B9D72DC34}" srcOrd="5" destOrd="0" presId="urn:microsoft.com/office/officeart/2016/7/layout/RepeatingBendingProcessNew"/>
    <dgm:cxn modelId="{B912031A-58C7-A149-9A2D-3D240F95801F}" type="presParOf" srcId="{51A204B3-DDF9-FE43-97DF-F22B9D72DC34}" destId="{68141F32-DEA8-F044-B5E4-21712AEBE811}" srcOrd="0" destOrd="0" presId="urn:microsoft.com/office/officeart/2016/7/layout/RepeatingBendingProcessNew"/>
    <dgm:cxn modelId="{2C922E98-41C8-C042-A51C-9C4034D7C927}" type="presParOf" srcId="{77F1F14E-E1BC-0142-836D-870C4A15D23F}" destId="{106D74D0-373C-0249-91E9-CC54720BE857}" srcOrd="6"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F540D-DC6A-4879-8071-AC82F7F946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281CBF2-0485-465E-8193-7C959F6D232F}">
      <dgm:prSet/>
      <dgm:spPr/>
      <dgm:t>
        <a:bodyPr/>
        <a:lstStyle/>
        <a:p>
          <a:pPr>
            <a:lnSpc>
              <a:spcPct val="100000"/>
            </a:lnSpc>
          </a:pPr>
          <a:r>
            <a:rPr lang="en-AU" b="0" i="0" baseline="0"/>
            <a:t>As we can see, clusters vary greatly in terms of churn rate. </a:t>
          </a:r>
          <a:endParaRPr lang="en-US"/>
        </a:p>
      </dgm:t>
    </dgm:pt>
    <dgm:pt modelId="{69F7A36E-EDB4-4BE4-93F1-194F5A3CEF4C}" type="parTrans" cxnId="{AF905CC4-D240-4702-BE2D-F47CA72E2E3B}">
      <dgm:prSet/>
      <dgm:spPr/>
      <dgm:t>
        <a:bodyPr/>
        <a:lstStyle/>
        <a:p>
          <a:endParaRPr lang="en-US"/>
        </a:p>
      </dgm:t>
    </dgm:pt>
    <dgm:pt modelId="{720E4118-8350-4424-B5A5-3A26F4631FFC}" type="sibTrans" cxnId="{AF905CC4-D240-4702-BE2D-F47CA72E2E3B}">
      <dgm:prSet/>
      <dgm:spPr/>
      <dgm:t>
        <a:bodyPr/>
        <a:lstStyle/>
        <a:p>
          <a:endParaRPr lang="en-US"/>
        </a:p>
      </dgm:t>
    </dgm:pt>
    <dgm:pt modelId="{C6ACA0B0-56BB-463C-BF7A-1660270F8DC5}">
      <dgm:prSet/>
      <dgm:spPr/>
      <dgm:t>
        <a:bodyPr/>
        <a:lstStyle/>
        <a:p>
          <a:pPr>
            <a:lnSpc>
              <a:spcPct val="100000"/>
            </a:lnSpc>
          </a:pPr>
          <a:r>
            <a:rPr lang="en-AU" b="0" i="0" baseline="0"/>
            <a:t>Cluster 0 has the lowest churn rate (2.4%). Clients from clusters 1 and 3 are also quite loyal and their churn rate is less 13%. Clients in cluster 2 is more than 60% likely to quit.</a:t>
          </a:r>
          <a:endParaRPr lang="en-US"/>
        </a:p>
      </dgm:t>
    </dgm:pt>
    <dgm:pt modelId="{F2C0A873-C801-401F-90FF-19AB649DF4C6}" type="parTrans" cxnId="{F3015662-79A9-4BF8-B297-B77E075B9540}">
      <dgm:prSet/>
      <dgm:spPr/>
      <dgm:t>
        <a:bodyPr/>
        <a:lstStyle/>
        <a:p>
          <a:endParaRPr lang="en-US"/>
        </a:p>
      </dgm:t>
    </dgm:pt>
    <dgm:pt modelId="{788D518D-A3A0-405C-9635-850801E58E84}" type="sibTrans" cxnId="{F3015662-79A9-4BF8-B297-B77E075B9540}">
      <dgm:prSet/>
      <dgm:spPr/>
      <dgm:t>
        <a:bodyPr/>
        <a:lstStyle/>
        <a:p>
          <a:endParaRPr lang="en-US"/>
        </a:p>
      </dgm:t>
    </dgm:pt>
    <dgm:pt modelId="{E038CEF1-D363-4FAA-8657-7D3CF777E8BB}">
      <dgm:prSet/>
      <dgm:spPr/>
      <dgm:t>
        <a:bodyPr/>
        <a:lstStyle/>
        <a:p>
          <a:pPr>
            <a:lnSpc>
              <a:spcPct val="100000"/>
            </a:lnSpc>
          </a:pPr>
          <a:r>
            <a:rPr lang="en-AU" b="0" i="0" baseline="0"/>
            <a:t>Here are the general characteristics of customers who are more likely to churn: most of them have a lifetime below three months, visit less than twice a week, get lower promo_friends, the average additional extra charge below 125 USD, and they still have remaining contract period for about four months.</a:t>
          </a:r>
          <a:endParaRPr lang="en-US"/>
        </a:p>
      </dgm:t>
    </dgm:pt>
    <dgm:pt modelId="{C172BD2D-5712-4FC0-85FE-5D341177A507}" type="parTrans" cxnId="{BF6A8D88-8FC0-4C8E-91C6-1763513A2C62}">
      <dgm:prSet/>
      <dgm:spPr/>
      <dgm:t>
        <a:bodyPr/>
        <a:lstStyle/>
        <a:p>
          <a:endParaRPr lang="en-US"/>
        </a:p>
      </dgm:t>
    </dgm:pt>
    <dgm:pt modelId="{3AA9D0F1-AE49-4245-AF14-D456D79E85A3}" type="sibTrans" cxnId="{BF6A8D88-8FC0-4C8E-91C6-1763513A2C62}">
      <dgm:prSet/>
      <dgm:spPr/>
      <dgm:t>
        <a:bodyPr/>
        <a:lstStyle/>
        <a:p>
          <a:endParaRPr lang="en-US"/>
        </a:p>
      </dgm:t>
    </dgm:pt>
    <dgm:pt modelId="{E611D928-8EEF-4995-BEB6-A882BCCC19F8}" type="pres">
      <dgm:prSet presAssocID="{5B6F540D-DC6A-4879-8071-AC82F7F94669}" presName="root" presStyleCnt="0">
        <dgm:presLayoutVars>
          <dgm:dir/>
          <dgm:resizeHandles val="exact"/>
        </dgm:presLayoutVars>
      </dgm:prSet>
      <dgm:spPr/>
    </dgm:pt>
    <dgm:pt modelId="{679BBB1B-B014-4FF7-A7BC-D47355860099}" type="pres">
      <dgm:prSet presAssocID="{F281CBF2-0485-465E-8193-7C959F6D232F}" presName="compNode" presStyleCnt="0"/>
      <dgm:spPr/>
    </dgm:pt>
    <dgm:pt modelId="{D8AF5809-4298-463B-BEF4-AF8CC42F4498}" type="pres">
      <dgm:prSet presAssocID="{F281CBF2-0485-465E-8193-7C959F6D232F}" presName="bgRect" presStyleLbl="bgShp" presStyleIdx="0" presStyleCnt="3"/>
      <dgm:spPr/>
    </dgm:pt>
    <dgm:pt modelId="{E200709F-EDA5-48F2-9DD5-76CF586D4E46}" type="pres">
      <dgm:prSet presAssocID="{F281CBF2-0485-465E-8193-7C959F6D23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753B559C-9252-4DA5-9261-9529DA71EE2A}" type="pres">
      <dgm:prSet presAssocID="{F281CBF2-0485-465E-8193-7C959F6D232F}" presName="spaceRect" presStyleCnt="0"/>
      <dgm:spPr/>
    </dgm:pt>
    <dgm:pt modelId="{F37546AB-2D2C-4256-A408-C78A7D5BAD76}" type="pres">
      <dgm:prSet presAssocID="{F281CBF2-0485-465E-8193-7C959F6D232F}" presName="parTx" presStyleLbl="revTx" presStyleIdx="0" presStyleCnt="3">
        <dgm:presLayoutVars>
          <dgm:chMax val="0"/>
          <dgm:chPref val="0"/>
        </dgm:presLayoutVars>
      </dgm:prSet>
      <dgm:spPr/>
    </dgm:pt>
    <dgm:pt modelId="{0DE63CEB-721C-4A10-93BC-F39E91AC79B0}" type="pres">
      <dgm:prSet presAssocID="{720E4118-8350-4424-B5A5-3A26F4631FFC}" presName="sibTrans" presStyleCnt="0"/>
      <dgm:spPr/>
    </dgm:pt>
    <dgm:pt modelId="{131E2AA9-3ECF-417A-96A0-8772182C8311}" type="pres">
      <dgm:prSet presAssocID="{C6ACA0B0-56BB-463C-BF7A-1660270F8DC5}" presName="compNode" presStyleCnt="0"/>
      <dgm:spPr/>
    </dgm:pt>
    <dgm:pt modelId="{3B9D78AB-3204-48DC-A8FE-2C85507E4771}" type="pres">
      <dgm:prSet presAssocID="{C6ACA0B0-56BB-463C-BF7A-1660270F8DC5}" presName="bgRect" presStyleLbl="bgShp" presStyleIdx="1" presStyleCnt="3"/>
      <dgm:spPr/>
    </dgm:pt>
    <dgm:pt modelId="{54E79BA0-D87D-4B6F-A85C-68EE1930A5C6}" type="pres">
      <dgm:prSet presAssocID="{C6ACA0B0-56BB-463C-BF7A-1660270F8DC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BD5560E2-1BF9-47DB-AB9F-6465BDFFD4CE}" type="pres">
      <dgm:prSet presAssocID="{C6ACA0B0-56BB-463C-BF7A-1660270F8DC5}" presName="spaceRect" presStyleCnt="0"/>
      <dgm:spPr/>
    </dgm:pt>
    <dgm:pt modelId="{B94F5C8B-AF58-4B18-BE0D-A7FF5CF2FBEF}" type="pres">
      <dgm:prSet presAssocID="{C6ACA0B0-56BB-463C-BF7A-1660270F8DC5}" presName="parTx" presStyleLbl="revTx" presStyleIdx="1" presStyleCnt="3">
        <dgm:presLayoutVars>
          <dgm:chMax val="0"/>
          <dgm:chPref val="0"/>
        </dgm:presLayoutVars>
      </dgm:prSet>
      <dgm:spPr/>
    </dgm:pt>
    <dgm:pt modelId="{82FBAFF1-25E7-4054-BFED-9217C086C33F}" type="pres">
      <dgm:prSet presAssocID="{788D518D-A3A0-405C-9635-850801E58E84}" presName="sibTrans" presStyleCnt="0"/>
      <dgm:spPr/>
    </dgm:pt>
    <dgm:pt modelId="{B3DCC113-C8CA-4AD7-B06D-0247E0130D8E}" type="pres">
      <dgm:prSet presAssocID="{E038CEF1-D363-4FAA-8657-7D3CF777E8BB}" presName="compNode" presStyleCnt="0"/>
      <dgm:spPr/>
    </dgm:pt>
    <dgm:pt modelId="{07558FDA-A60E-4295-B811-C553659453FF}" type="pres">
      <dgm:prSet presAssocID="{E038CEF1-D363-4FAA-8657-7D3CF777E8BB}" presName="bgRect" presStyleLbl="bgShp" presStyleIdx="2" presStyleCnt="3"/>
      <dgm:spPr/>
    </dgm:pt>
    <dgm:pt modelId="{4D372332-CE21-4B52-9037-6F20FFAABB17}" type="pres">
      <dgm:prSet presAssocID="{E038CEF1-D363-4FAA-8657-7D3CF777E8B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09129328-FCBB-4DB2-964D-908363E925F4}" type="pres">
      <dgm:prSet presAssocID="{E038CEF1-D363-4FAA-8657-7D3CF777E8BB}" presName="spaceRect" presStyleCnt="0"/>
      <dgm:spPr/>
    </dgm:pt>
    <dgm:pt modelId="{D32FB1F9-9024-4463-9F08-450847675F41}" type="pres">
      <dgm:prSet presAssocID="{E038CEF1-D363-4FAA-8657-7D3CF777E8BB}" presName="parTx" presStyleLbl="revTx" presStyleIdx="2" presStyleCnt="3">
        <dgm:presLayoutVars>
          <dgm:chMax val="0"/>
          <dgm:chPref val="0"/>
        </dgm:presLayoutVars>
      </dgm:prSet>
      <dgm:spPr/>
    </dgm:pt>
  </dgm:ptLst>
  <dgm:cxnLst>
    <dgm:cxn modelId="{89D49D37-8397-4B35-9B3A-A079D15AD2EB}" type="presOf" srcId="{E038CEF1-D363-4FAA-8657-7D3CF777E8BB}" destId="{D32FB1F9-9024-4463-9F08-450847675F41}" srcOrd="0" destOrd="0" presId="urn:microsoft.com/office/officeart/2018/2/layout/IconVerticalSolidList"/>
    <dgm:cxn modelId="{F3015662-79A9-4BF8-B297-B77E075B9540}" srcId="{5B6F540D-DC6A-4879-8071-AC82F7F94669}" destId="{C6ACA0B0-56BB-463C-BF7A-1660270F8DC5}" srcOrd="1" destOrd="0" parTransId="{F2C0A873-C801-401F-90FF-19AB649DF4C6}" sibTransId="{788D518D-A3A0-405C-9635-850801E58E84}"/>
    <dgm:cxn modelId="{83992779-8139-4BEB-8CDF-8375D5C9431E}" type="presOf" srcId="{F281CBF2-0485-465E-8193-7C959F6D232F}" destId="{F37546AB-2D2C-4256-A408-C78A7D5BAD76}" srcOrd="0" destOrd="0" presId="urn:microsoft.com/office/officeart/2018/2/layout/IconVerticalSolidList"/>
    <dgm:cxn modelId="{BF6A8D88-8FC0-4C8E-91C6-1763513A2C62}" srcId="{5B6F540D-DC6A-4879-8071-AC82F7F94669}" destId="{E038CEF1-D363-4FAA-8657-7D3CF777E8BB}" srcOrd="2" destOrd="0" parTransId="{C172BD2D-5712-4FC0-85FE-5D341177A507}" sibTransId="{3AA9D0F1-AE49-4245-AF14-D456D79E85A3}"/>
    <dgm:cxn modelId="{99D8A990-B1A2-4FAA-AFF2-93ADBB60BE66}" type="presOf" srcId="{C6ACA0B0-56BB-463C-BF7A-1660270F8DC5}" destId="{B94F5C8B-AF58-4B18-BE0D-A7FF5CF2FBEF}" srcOrd="0" destOrd="0" presId="urn:microsoft.com/office/officeart/2018/2/layout/IconVerticalSolidList"/>
    <dgm:cxn modelId="{D93926A5-DE17-4ED5-9939-70381F34DBD5}" type="presOf" srcId="{5B6F540D-DC6A-4879-8071-AC82F7F94669}" destId="{E611D928-8EEF-4995-BEB6-A882BCCC19F8}" srcOrd="0" destOrd="0" presId="urn:microsoft.com/office/officeart/2018/2/layout/IconVerticalSolidList"/>
    <dgm:cxn modelId="{AF905CC4-D240-4702-BE2D-F47CA72E2E3B}" srcId="{5B6F540D-DC6A-4879-8071-AC82F7F94669}" destId="{F281CBF2-0485-465E-8193-7C959F6D232F}" srcOrd="0" destOrd="0" parTransId="{69F7A36E-EDB4-4BE4-93F1-194F5A3CEF4C}" sibTransId="{720E4118-8350-4424-B5A5-3A26F4631FFC}"/>
    <dgm:cxn modelId="{0259191F-ECBD-47B3-B73F-3A9BA4E33D6E}" type="presParOf" srcId="{E611D928-8EEF-4995-BEB6-A882BCCC19F8}" destId="{679BBB1B-B014-4FF7-A7BC-D47355860099}" srcOrd="0" destOrd="0" presId="urn:microsoft.com/office/officeart/2018/2/layout/IconVerticalSolidList"/>
    <dgm:cxn modelId="{32F3D2FF-B6EC-497A-9298-3F09DF5826AA}" type="presParOf" srcId="{679BBB1B-B014-4FF7-A7BC-D47355860099}" destId="{D8AF5809-4298-463B-BEF4-AF8CC42F4498}" srcOrd="0" destOrd="0" presId="urn:microsoft.com/office/officeart/2018/2/layout/IconVerticalSolidList"/>
    <dgm:cxn modelId="{5FEEC243-A3AE-447E-9E0B-DD80C9A7658A}" type="presParOf" srcId="{679BBB1B-B014-4FF7-A7BC-D47355860099}" destId="{E200709F-EDA5-48F2-9DD5-76CF586D4E46}" srcOrd="1" destOrd="0" presId="urn:microsoft.com/office/officeart/2018/2/layout/IconVerticalSolidList"/>
    <dgm:cxn modelId="{0D7E7FEF-008E-420E-B566-468D4560C8A9}" type="presParOf" srcId="{679BBB1B-B014-4FF7-A7BC-D47355860099}" destId="{753B559C-9252-4DA5-9261-9529DA71EE2A}" srcOrd="2" destOrd="0" presId="urn:microsoft.com/office/officeart/2018/2/layout/IconVerticalSolidList"/>
    <dgm:cxn modelId="{91A791C4-8756-4342-91EE-FCE733424C36}" type="presParOf" srcId="{679BBB1B-B014-4FF7-A7BC-D47355860099}" destId="{F37546AB-2D2C-4256-A408-C78A7D5BAD76}" srcOrd="3" destOrd="0" presId="urn:microsoft.com/office/officeart/2018/2/layout/IconVerticalSolidList"/>
    <dgm:cxn modelId="{BE0F81D3-E056-4487-B8B7-82846E6871FF}" type="presParOf" srcId="{E611D928-8EEF-4995-BEB6-A882BCCC19F8}" destId="{0DE63CEB-721C-4A10-93BC-F39E91AC79B0}" srcOrd="1" destOrd="0" presId="urn:microsoft.com/office/officeart/2018/2/layout/IconVerticalSolidList"/>
    <dgm:cxn modelId="{252C47B0-7656-4BAB-BC59-50D6865D38A3}" type="presParOf" srcId="{E611D928-8EEF-4995-BEB6-A882BCCC19F8}" destId="{131E2AA9-3ECF-417A-96A0-8772182C8311}" srcOrd="2" destOrd="0" presId="urn:microsoft.com/office/officeart/2018/2/layout/IconVerticalSolidList"/>
    <dgm:cxn modelId="{A1C0D291-B2D0-43F2-9A24-50084E342921}" type="presParOf" srcId="{131E2AA9-3ECF-417A-96A0-8772182C8311}" destId="{3B9D78AB-3204-48DC-A8FE-2C85507E4771}" srcOrd="0" destOrd="0" presId="urn:microsoft.com/office/officeart/2018/2/layout/IconVerticalSolidList"/>
    <dgm:cxn modelId="{2A1AE80A-05C7-4E78-8FBF-0708662F3A19}" type="presParOf" srcId="{131E2AA9-3ECF-417A-96A0-8772182C8311}" destId="{54E79BA0-D87D-4B6F-A85C-68EE1930A5C6}" srcOrd="1" destOrd="0" presId="urn:microsoft.com/office/officeart/2018/2/layout/IconVerticalSolidList"/>
    <dgm:cxn modelId="{B3BED325-A79A-4A2D-8636-F090FD0A7CD5}" type="presParOf" srcId="{131E2AA9-3ECF-417A-96A0-8772182C8311}" destId="{BD5560E2-1BF9-47DB-AB9F-6465BDFFD4CE}" srcOrd="2" destOrd="0" presId="urn:microsoft.com/office/officeart/2018/2/layout/IconVerticalSolidList"/>
    <dgm:cxn modelId="{E8B47023-55B1-4C68-9C36-08C1BEDA2C83}" type="presParOf" srcId="{131E2AA9-3ECF-417A-96A0-8772182C8311}" destId="{B94F5C8B-AF58-4B18-BE0D-A7FF5CF2FBEF}" srcOrd="3" destOrd="0" presId="urn:microsoft.com/office/officeart/2018/2/layout/IconVerticalSolidList"/>
    <dgm:cxn modelId="{6C189F06-BE41-4CBF-8B72-B60C68756FC3}" type="presParOf" srcId="{E611D928-8EEF-4995-BEB6-A882BCCC19F8}" destId="{82FBAFF1-25E7-4054-BFED-9217C086C33F}" srcOrd="3" destOrd="0" presId="urn:microsoft.com/office/officeart/2018/2/layout/IconVerticalSolidList"/>
    <dgm:cxn modelId="{4B536F39-0101-4FE1-A01D-A54DB6920675}" type="presParOf" srcId="{E611D928-8EEF-4995-BEB6-A882BCCC19F8}" destId="{B3DCC113-C8CA-4AD7-B06D-0247E0130D8E}" srcOrd="4" destOrd="0" presId="urn:microsoft.com/office/officeart/2018/2/layout/IconVerticalSolidList"/>
    <dgm:cxn modelId="{A47C2867-857C-4CFC-ACAA-80C09304069E}" type="presParOf" srcId="{B3DCC113-C8CA-4AD7-B06D-0247E0130D8E}" destId="{07558FDA-A60E-4295-B811-C553659453FF}" srcOrd="0" destOrd="0" presId="urn:microsoft.com/office/officeart/2018/2/layout/IconVerticalSolidList"/>
    <dgm:cxn modelId="{483FD7CB-595E-44B5-8051-3BED8C8866B1}" type="presParOf" srcId="{B3DCC113-C8CA-4AD7-B06D-0247E0130D8E}" destId="{4D372332-CE21-4B52-9037-6F20FFAABB17}" srcOrd="1" destOrd="0" presId="urn:microsoft.com/office/officeart/2018/2/layout/IconVerticalSolidList"/>
    <dgm:cxn modelId="{E108CECF-AD84-4FD8-9CF7-550345FC99EA}" type="presParOf" srcId="{B3DCC113-C8CA-4AD7-B06D-0247E0130D8E}" destId="{09129328-FCBB-4DB2-964D-908363E925F4}" srcOrd="2" destOrd="0" presId="urn:microsoft.com/office/officeart/2018/2/layout/IconVerticalSolidList"/>
    <dgm:cxn modelId="{800B7DA7-E2B0-48B7-A77B-DD2E11D4C23F}" type="presParOf" srcId="{B3DCC113-C8CA-4AD7-B06D-0247E0130D8E}" destId="{D32FB1F9-9024-4463-9F08-450847675F4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D375A0-DA58-47DC-9AC3-C51A899D32F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190FFA9-F4FA-4A0D-A70E-E07DF9773F6F}">
      <dgm:prSet/>
      <dgm:spPr/>
      <dgm:t>
        <a:bodyPr/>
        <a:lstStyle/>
        <a:p>
          <a:r>
            <a:rPr lang="en-AU" b="1"/>
            <a:t>Enhance Engagement</a:t>
          </a:r>
          <a:r>
            <a:rPr lang="en-AU"/>
            <a:t>: Develop strategies to increase class attendance among all customers, with personalized offerings and incentives for regular attendees.</a:t>
          </a:r>
          <a:endParaRPr lang="en-US"/>
        </a:p>
      </dgm:t>
    </dgm:pt>
    <dgm:pt modelId="{101474F6-7C56-489B-BBF0-57D18BEE9811}" type="parTrans" cxnId="{4E08F4FC-1DAB-42B9-B0EE-736B194E55C5}">
      <dgm:prSet/>
      <dgm:spPr/>
      <dgm:t>
        <a:bodyPr/>
        <a:lstStyle/>
        <a:p>
          <a:endParaRPr lang="en-US"/>
        </a:p>
      </dgm:t>
    </dgm:pt>
    <dgm:pt modelId="{177C0308-4A10-4637-B517-DAEA5C62B787}" type="sibTrans" cxnId="{4E08F4FC-1DAB-42B9-B0EE-736B194E55C5}">
      <dgm:prSet/>
      <dgm:spPr/>
      <dgm:t>
        <a:bodyPr/>
        <a:lstStyle/>
        <a:p>
          <a:endParaRPr lang="en-US"/>
        </a:p>
      </dgm:t>
    </dgm:pt>
    <dgm:pt modelId="{B04256D7-9517-4520-9267-35FDFD6FEA5F}">
      <dgm:prSet/>
      <dgm:spPr/>
      <dgm:t>
        <a:bodyPr/>
        <a:lstStyle/>
        <a:p>
          <a:r>
            <a:rPr lang="en-AU" b="1"/>
            <a:t>Targeted Marketing for Age Groups</a:t>
          </a:r>
          <a:r>
            <a:rPr lang="en-AU"/>
            <a:t>: Tailor marketing efforts to target and attract customers within the age range of 18-25, as they have the highest churn rate. Consider creating specialized programs or offers that cater to their needs and preferences.</a:t>
          </a:r>
          <a:endParaRPr lang="en-US"/>
        </a:p>
      </dgm:t>
    </dgm:pt>
    <dgm:pt modelId="{24FB1AC3-7F4E-487C-B1DA-037821664651}" type="parTrans" cxnId="{E7F6BB02-8A06-4777-9C9A-A17B152999FC}">
      <dgm:prSet/>
      <dgm:spPr/>
      <dgm:t>
        <a:bodyPr/>
        <a:lstStyle/>
        <a:p>
          <a:endParaRPr lang="en-US"/>
        </a:p>
      </dgm:t>
    </dgm:pt>
    <dgm:pt modelId="{673A2ADB-BB03-415A-A3DF-FF8CC6220629}" type="sibTrans" cxnId="{E7F6BB02-8A06-4777-9C9A-A17B152999FC}">
      <dgm:prSet/>
      <dgm:spPr/>
      <dgm:t>
        <a:bodyPr/>
        <a:lstStyle/>
        <a:p>
          <a:endParaRPr lang="en-US"/>
        </a:p>
      </dgm:t>
    </dgm:pt>
    <dgm:pt modelId="{A8468B25-1BAB-49C3-A1D7-674831A507B7}">
      <dgm:prSet/>
      <dgm:spPr/>
      <dgm:t>
        <a:bodyPr/>
        <a:lstStyle/>
        <a:p>
          <a:r>
            <a:rPr lang="en-AU" b="1"/>
            <a:t>Customer Value Enhancement</a:t>
          </a:r>
          <a:r>
            <a:rPr lang="en-AU"/>
            <a:t>: Focus on extending customer lifetime value by providing tailored services, exclusive benefits, and loyalty programs for long-term members.</a:t>
          </a:r>
          <a:endParaRPr lang="en-US"/>
        </a:p>
      </dgm:t>
    </dgm:pt>
    <dgm:pt modelId="{DF8A131F-4854-4515-956B-83A2D14185FA}" type="parTrans" cxnId="{EFB65F54-E94A-492B-B766-D225B030C064}">
      <dgm:prSet/>
      <dgm:spPr/>
      <dgm:t>
        <a:bodyPr/>
        <a:lstStyle/>
        <a:p>
          <a:endParaRPr lang="en-US"/>
        </a:p>
      </dgm:t>
    </dgm:pt>
    <dgm:pt modelId="{CE42A026-5839-47D0-9F69-795FF6F198D6}" type="sibTrans" cxnId="{EFB65F54-E94A-492B-B766-D225B030C064}">
      <dgm:prSet/>
      <dgm:spPr/>
      <dgm:t>
        <a:bodyPr/>
        <a:lstStyle/>
        <a:p>
          <a:endParaRPr lang="en-US"/>
        </a:p>
      </dgm:t>
    </dgm:pt>
    <dgm:pt modelId="{1167E08C-5C17-4F8C-AB57-0E370F2F4EEB}">
      <dgm:prSet/>
      <dgm:spPr/>
      <dgm:t>
        <a:bodyPr/>
        <a:lstStyle/>
        <a:p>
          <a:r>
            <a:rPr lang="en-AU" b="1"/>
            <a:t>Strengthen Referral Programs</a:t>
          </a:r>
          <a:r>
            <a:rPr lang="en-AU"/>
            <a:t>: Implement initiatives to encourage more churned customers to refer the gym to their friends, leveraging word-of-mouth marketing to boost retention.</a:t>
          </a:r>
          <a:endParaRPr lang="en-US"/>
        </a:p>
      </dgm:t>
    </dgm:pt>
    <dgm:pt modelId="{49D1995C-551D-4C77-9746-44CF42815E0D}" type="parTrans" cxnId="{ED693FCF-7433-4739-AAED-888C2B0B2485}">
      <dgm:prSet/>
      <dgm:spPr/>
      <dgm:t>
        <a:bodyPr/>
        <a:lstStyle/>
        <a:p>
          <a:endParaRPr lang="en-US"/>
        </a:p>
      </dgm:t>
    </dgm:pt>
    <dgm:pt modelId="{5BE66F36-9847-438A-A682-47B212CE13E3}" type="sibTrans" cxnId="{ED693FCF-7433-4739-AAED-888C2B0B2485}">
      <dgm:prSet/>
      <dgm:spPr/>
      <dgm:t>
        <a:bodyPr/>
        <a:lstStyle/>
        <a:p>
          <a:endParaRPr lang="en-US"/>
        </a:p>
      </dgm:t>
    </dgm:pt>
    <dgm:pt modelId="{B3832D68-827E-4B0E-857E-A3532F7CF7B4}" type="pres">
      <dgm:prSet presAssocID="{70D375A0-DA58-47DC-9AC3-C51A899D32FB}" presName="root" presStyleCnt="0">
        <dgm:presLayoutVars>
          <dgm:dir/>
          <dgm:resizeHandles val="exact"/>
        </dgm:presLayoutVars>
      </dgm:prSet>
      <dgm:spPr/>
    </dgm:pt>
    <dgm:pt modelId="{FCBC1224-E0AC-46C5-B77C-AA7FDFD6810F}" type="pres">
      <dgm:prSet presAssocID="{70D375A0-DA58-47DC-9AC3-C51A899D32FB}" presName="container" presStyleCnt="0">
        <dgm:presLayoutVars>
          <dgm:dir/>
          <dgm:resizeHandles val="exact"/>
        </dgm:presLayoutVars>
      </dgm:prSet>
      <dgm:spPr/>
    </dgm:pt>
    <dgm:pt modelId="{28E50BB3-6D50-45CC-94F0-0C7905443648}" type="pres">
      <dgm:prSet presAssocID="{D190FFA9-F4FA-4A0D-A70E-E07DF9773F6F}" presName="compNode" presStyleCnt="0"/>
      <dgm:spPr/>
    </dgm:pt>
    <dgm:pt modelId="{66EAD06D-B125-4603-BFCD-DEB8945CBD6B}" type="pres">
      <dgm:prSet presAssocID="{D190FFA9-F4FA-4A0D-A70E-E07DF9773F6F}" presName="iconBgRect" presStyleLbl="bgShp" presStyleIdx="0" presStyleCnt="4"/>
      <dgm:spPr/>
    </dgm:pt>
    <dgm:pt modelId="{758CF0C8-4C1C-432C-9876-3F164A1F7802}" type="pres">
      <dgm:prSet presAssocID="{D190FFA9-F4FA-4A0D-A70E-E07DF9773F6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404B20C2-5466-4B11-94ED-74D4A8DF9264}" type="pres">
      <dgm:prSet presAssocID="{D190FFA9-F4FA-4A0D-A70E-E07DF9773F6F}" presName="spaceRect" presStyleCnt="0"/>
      <dgm:spPr/>
    </dgm:pt>
    <dgm:pt modelId="{0274B10E-FCA3-4F29-80D0-81E8AFE8EA98}" type="pres">
      <dgm:prSet presAssocID="{D190FFA9-F4FA-4A0D-A70E-E07DF9773F6F}" presName="textRect" presStyleLbl="revTx" presStyleIdx="0" presStyleCnt="4">
        <dgm:presLayoutVars>
          <dgm:chMax val="1"/>
          <dgm:chPref val="1"/>
        </dgm:presLayoutVars>
      </dgm:prSet>
      <dgm:spPr/>
    </dgm:pt>
    <dgm:pt modelId="{80CD46E5-C0D5-485F-9D52-8A6698CCFC19}" type="pres">
      <dgm:prSet presAssocID="{177C0308-4A10-4637-B517-DAEA5C62B787}" presName="sibTrans" presStyleLbl="sibTrans2D1" presStyleIdx="0" presStyleCnt="0"/>
      <dgm:spPr/>
    </dgm:pt>
    <dgm:pt modelId="{2D507F1A-B46A-4674-94C3-6F0852BF9075}" type="pres">
      <dgm:prSet presAssocID="{B04256D7-9517-4520-9267-35FDFD6FEA5F}" presName="compNode" presStyleCnt="0"/>
      <dgm:spPr/>
    </dgm:pt>
    <dgm:pt modelId="{A61A7783-B54F-4DB1-9279-EEB3FE60F3CA}" type="pres">
      <dgm:prSet presAssocID="{B04256D7-9517-4520-9267-35FDFD6FEA5F}" presName="iconBgRect" presStyleLbl="bgShp" presStyleIdx="1" presStyleCnt="4"/>
      <dgm:spPr/>
    </dgm:pt>
    <dgm:pt modelId="{1410EB4E-AB2B-4ADE-8FD1-383CBB99DDDC}" type="pres">
      <dgm:prSet presAssocID="{B04256D7-9517-4520-9267-35FDFD6FEA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C1BFF821-E289-49C4-8E18-17D34BED27B6}" type="pres">
      <dgm:prSet presAssocID="{B04256D7-9517-4520-9267-35FDFD6FEA5F}" presName="spaceRect" presStyleCnt="0"/>
      <dgm:spPr/>
    </dgm:pt>
    <dgm:pt modelId="{66100135-D5C1-4A79-BB2F-047065CC2578}" type="pres">
      <dgm:prSet presAssocID="{B04256D7-9517-4520-9267-35FDFD6FEA5F}" presName="textRect" presStyleLbl="revTx" presStyleIdx="1" presStyleCnt="4">
        <dgm:presLayoutVars>
          <dgm:chMax val="1"/>
          <dgm:chPref val="1"/>
        </dgm:presLayoutVars>
      </dgm:prSet>
      <dgm:spPr/>
    </dgm:pt>
    <dgm:pt modelId="{2686C175-5E82-4AD4-B689-9A2576824971}" type="pres">
      <dgm:prSet presAssocID="{673A2ADB-BB03-415A-A3DF-FF8CC6220629}" presName="sibTrans" presStyleLbl="sibTrans2D1" presStyleIdx="0" presStyleCnt="0"/>
      <dgm:spPr/>
    </dgm:pt>
    <dgm:pt modelId="{F6BE9600-7D0E-4A76-B7A1-A66C658827B8}" type="pres">
      <dgm:prSet presAssocID="{A8468B25-1BAB-49C3-A1D7-674831A507B7}" presName="compNode" presStyleCnt="0"/>
      <dgm:spPr/>
    </dgm:pt>
    <dgm:pt modelId="{0B4E4697-12C3-48BA-B1ED-96ACEB67901F}" type="pres">
      <dgm:prSet presAssocID="{A8468B25-1BAB-49C3-A1D7-674831A507B7}" presName="iconBgRect" presStyleLbl="bgShp" presStyleIdx="2" presStyleCnt="4"/>
      <dgm:spPr/>
    </dgm:pt>
    <dgm:pt modelId="{117BABAF-4436-4BFF-92E4-250E921765A0}" type="pres">
      <dgm:prSet presAssocID="{A8468B25-1BAB-49C3-A1D7-674831A507B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6C5AC4CB-2491-47D8-8150-A862A588D2A1}" type="pres">
      <dgm:prSet presAssocID="{A8468B25-1BAB-49C3-A1D7-674831A507B7}" presName="spaceRect" presStyleCnt="0"/>
      <dgm:spPr/>
    </dgm:pt>
    <dgm:pt modelId="{3F99661C-7F91-440F-B722-82B78AB6384C}" type="pres">
      <dgm:prSet presAssocID="{A8468B25-1BAB-49C3-A1D7-674831A507B7}" presName="textRect" presStyleLbl="revTx" presStyleIdx="2" presStyleCnt="4">
        <dgm:presLayoutVars>
          <dgm:chMax val="1"/>
          <dgm:chPref val="1"/>
        </dgm:presLayoutVars>
      </dgm:prSet>
      <dgm:spPr/>
    </dgm:pt>
    <dgm:pt modelId="{6D4D0CF0-0162-4BD1-83E8-485DE0ABB776}" type="pres">
      <dgm:prSet presAssocID="{CE42A026-5839-47D0-9F69-795FF6F198D6}" presName="sibTrans" presStyleLbl="sibTrans2D1" presStyleIdx="0" presStyleCnt="0"/>
      <dgm:spPr/>
    </dgm:pt>
    <dgm:pt modelId="{CC0292ED-823F-46F4-8612-BE0B85E85A8E}" type="pres">
      <dgm:prSet presAssocID="{1167E08C-5C17-4F8C-AB57-0E370F2F4EEB}" presName="compNode" presStyleCnt="0"/>
      <dgm:spPr/>
    </dgm:pt>
    <dgm:pt modelId="{BDD68ECD-34EC-491E-8580-6851B4892388}" type="pres">
      <dgm:prSet presAssocID="{1167E08C-5C17-4F8C-AB57-0E370F2F4EEB}" presName="iconBgRect" presStyleLbl="bgShp" presStyleIdx="3" presStyleCnt="4"/>
      <dgm:spPr/>
    </dgm:pt>
    <dgm:pt modelId="{A924A35D-EBFD-47FA-88BC-DC3B944754F1}" type="pres">
      <dgm:prSet presAssocID="{1167E08C-5C17-4F8C-AB57-0E370F2F4E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umbbell"/>
        </a:ext>
      </dgm:extLst>
    </dgm:pt>
    <dgm:pt modelId="{E2B290DD-44D4-46E7-90EF-6299B34F9C56}" type="pres">
      <dgm:prSet presAssocID="{1167E08C-5C17-4F8C-AB57-0E370F2F4EEB}" presName="spaceRect" presStyleCnt="0"/>
      <dgm:spPr/>
    </dgm:pt>
    <dgm:pt modelId="{E2184D41-5073-4336-9963-630FA5A45F40}" type="pres">
      <dgm:prSet presAssocID="{1167E08C-5C17-4F8C-AB57-0E370F2F4EEB}" presName="textRect" presStyleLbl="revTx" presStyleIdx="3" presStyleCnt="4">
        <dgm:presLayoutVars>
          <dgm:chMax val="1"/>
          <dgm:chPref val="1"/>
        </dgm:presLayoutVars>
      </dgm:prSet>
      <dgm:spPr/>
    </dgm:pt>
  </dgm:ptLst>
  <dgm:cxnLst>
    <dgm:cxn modelId="{E7F6BB02-8A06-4777-9C9A-A17B152999FC}" srcId="{70D375A0-DA58-47DC-9AC3-C51A899D32FB}" destId="{B04256D7-9517-4520-9267-35FDFD6FEA5F}" srcOrd="1" destOrd="0" parTransId="{24FB1AC3-7F4E-487C-B1DA-037821664651}" sibTransId="{673A2ADB-BB03-415A-A3DF-FF8CC6220629}"/>
    <dgm:cxn modelId="{8B08E920-5564-4B83-8C33-1AE6395B69EB}" type="presOf" srcId="{B04256D7-9517-4520-9267-35FDFD6FEA5F}" destId="{66100135-D5C1-4A79-BB2F-047065CC2578}" srcOrd="0" destOrd="0" presId="urn:microsoft.com/office/officeart/2018/2/layout/IconCircleList"/>
    <dgm:cxn modelId="{81626F23-2C3D-4CBF-B79B-5B468983C62C}" type="presOf" srcId="{CE42A026-5839-47D0-9F69-795FF6F198D6}" destId="{6D4D0CF0-0162-4BD1-83E8-485DE0ABB776}" srcOrd="0" destOrd="0" presId="urn:microsoft.com/office/officeart/2018/2/layout/IconCircleList"/>
    <dgm:cxn modelId="{EFB65F54-E94A-492B-B766-D225B030C064}" srcId="{70D375A0-DA58-47DC-9AC3-C51A899D32FB}" destId="{A8468B25-1BAB-49C3-A1D7-674831A507B7}" srcOrd="2" destOrd="0" parTransId="{DF8A131F-4854-4515-956B-83A2D14185FA}" sibTransId="{CE42A026-5839-47D0-9F69-795FF6F198D6}"/>
    <dgm:cxn modelId="{A07BE264-2A70-4E3F-90D9-5FFD78BC052A}" type="presOf" srcId="{70D375A0-DA58-47DC-9AC3-C51A899D32FB}" destId="{B3832D68-827E-4B0E-857E-A3532F7CF7B4}" srcOrd="0" destOrd="0" presId="urn:microsoft.com/office/officeart/2018/2/layout/IconCircleList"/>
    <dgm:cxn modelId="{B138DD89-F6C4-4F12-80CE-80588E5A0275}" type="presOf" srcId="{D190FFA9-F4FA-4A0D-A70E-E07DF9773F6F}" destId="{0274B10E-FCA3-4F29-80D0-81E8AFE8EA98}" srcOrd="0" destOrd="0" presId="urn:microsoft.com/office/officeart/2018/2/layout/IconCircleList"/>
    <dgm:cxn modelId="{9D4197B5-EE89-4C4B-96EA-FDC124040CB1}" type="presOf" srcId="{673A2ADB-BB03-415A-A3DF-FF8CC6220629}" destId="{2686C175-5E82-4AD4-B689-9A2576824971}" srcOrd="0" destOrd="0" presId="urn:microsoft.com/office/officeart/2018/2/layout/IconCircleList"/>
    <dgm:cxn modelId="{CB4FA1BC-2428-4E7A-837E-860F7F443D4B}" type="presOf" srcId="{177C0308-4A10-4637-B517-DAEA5C62B787}" destId="{80CD46E5-C0D5-485F-9D52-8A6698CCFC19}" srcOrd="0" destOrd="0" presId="urn:microsoft.com/office/officeart/2018/2/layout/IconCircleList"/>
    <dgm:cxn modelId="{ED693FCF-7433-4739-AAED-888C2B0B2485}" srcId="{70D375A0-DA58-47DC-9AC3-C51A899D32FB}" destId="{1167E08C-5C17-4F8C-AB57-0E370F2F4EEB}" srcOrd="3" destOrd="0" parTransId="{49D1995C-551D-4C77-9746-44CF42815E0D}" sibTransId="{5BE66F36-9847-438A-A682-47B212CE13E3}"/>
    <dgm:cxn modelId="{5E6203E8-EA61-4874-8E82-5EDFEABCB093}" type="presOf" srcId="{A8468B25-1BAB-49C3-A1D7-674831A507B7}" destId="{3F99661C-7F91-440F-B722-82B78AB6384C}" srcOrd="0" destOrd="0" presId="urn:microsoft.com/office/officeart/2018/2/layout/IconCircleList"/>
    <dgm:cxn modelId="{4E08F4FC-1DAB-42B9-B0EE-736B194E55C5}" srcId="{70D375A0-DA58-47DC-9AC3-C51A899D32FB}" destId="{D190FFA9-F4FA-4A0D-A70E-E07DF9773F6F}" srcOrd="0" destOrd="0" parTransId="{101474F6-7C56-489B-BBF0-57D18BEE9811}" sibTransId="{177C0308-4A10-4637-B517-DAEA5C62B787}"/>
    <dgm:cxn modelId="{41CE26FE-2A35-44D5-89F5-2CA3586257F8}" type="presOf" srcId="{1167E08C-5C17-4F8C-AB57-0E370F2F4EEB}" destId="{E2184D41-5073-4336-9963-630FA5A45F40}" srcOrd="0" destOrd="0" presId="urn:microsoft.com/office/officeart/2018/2/layout/IconCircleList"/>
    <dgm:cxn modelId="{31B35DDE-3A0D-49B7-BFA0-181D963E56EC}" type="presParOf" srcId="{B3832D68-827E-4B0E-857E-A3532F7CF7B4}" destId="{FCBC1224-E0AC-46C5-B77C-AA7FDFD6810F}" srcOrd="0" destOrd="0" presId="urn:microsoft.com/office/officeart/2018/2/layout/IconCircleList"/>
    <dgm:cxn modelId="{46DB2E3A-0902-452D-8F82-79720F455741}" type="presParOf" srcId="{FCBC1224-E0AC-46C5-B77C-AA7FDFD6810F}" destId="{28E50BB3-6D50-45CC-94F0-0C7905443648}" srcOrd="0" destOrd="0" presId="urn:microsoft.com/office/officeart/2018/2/layout/IconCircleList"/>
    <dgm:cxn modelId="{9016F3E5-2735-41A7-834D-2506EB4BB2F3}" type="presParOf" srcId="{28E50BB3-6D50-45CC-94F0-0C7905443648}" destId="{66EAD06D-B125-4603-BFCD-DEB8945CBD6B}" srcOrd="0" destOrd="0" presId="urn:microsoft.com/office/officeart/2018/2/layout/IconCircleList"/>
    <dgm:cxn modelId="{DF4CCEDF-11E2-44D1-BF5D-728D20F5503C}" type="presParOf" srcId="{28E50BB3-6D50-45CC-94F0-0C7905443648}" destId="{758CF0C8-4C1C-432C-9876-3F164A1F7802}" srcOrd="1" destOrd="0" presId="urn:microsoft.com/office/officeart/2018/2/layout/IconCircleList"/>
    <dgm:cxn modelId="{CCE16DD6-6EA5-4DE6-9047-C11BD8913FD0}" type="presParOf" srcId="{28E50BB3-6D50-45CC-94F0-0C7905443648}" destId="{404B20C2-5466-4B11-94ED-74D4A8DF9264}" srcOrd="2" destOrd="0" presId="urn:microsoft.com/office/officeart/2018/2/layout/IconCircleList"/>
    <dgm:cxn modelId="{01F4E37A-AF36-481B-B7A7-F371BD1AE396}" type="presParOf" srcId="{28E50BB3-6D50-45CC-94F0-0C7905443648}" destId="{0274B10E-FCA3-4F29-80D0-81E8AFE8EA98}" srcOrd="3" destOrd="0" presId="urn:microsoft.com/office/officeart/2018/2/layout/IconCircleList"/>
    <dgm:cxn modelId="{A8CDD1CB-BF10-488A-A130-7FC791F5D386}" type="presParOf" srcId="{FCBC1224-E0AC-46C5-B77C-AA7FDFD6810F}" destId="{80CD46E5-C0D5-485F-9D52-8A6698CCFC19}" srcOrd="1" destOrd="0" presId="urn:microsoft.com/office/officeart/2018/2/layout/IconCircleList"/>
    <dgm:cxn modelId="{AFA9CFDC-474F-4AC9-942B-E9759C6BBC4A}" type="presParOf" srcId="{FCBC1224-E0AC-46C5-B77C-AA7FDFD6810F}" destId="{2D507F1A-B46A-4674-94C3-6F0852BF9075}" srcOrd="2" destOrd="0" presId="urn:microsoft.com/office/officeart/2018/2/layout/IconCircleList"/>
    <dgm:cxn modelId="{A32DC282-2EFC-4316-BCF8-FE3F077F4D07}" type="presParOf" srcId="{2D507F1A-B46A-4674-94C3-6F0852BF9075}" destId="{A61A7783-B54F-4DB1-9279-EEB3FE60F3CA}" srcOrd="0" destOrd="0" presId="urn:microsoft.com/office/officeart/2018/2/layout/IconCircleList"/>
    <dgm:cxn modelId="{4B5CB1C0-08F2-4627-9150-70B865B5A464}" type="presParOf" srcId="{2D507F1A-B46A-4674-94C3-6F0852BF9075}" destId="{1410EB4E-AB2B-4ADE-8FD1-383CBB99DDDC}" srcOrd="1" destOrd="0" presId="urn:microsoft.com/office/officeart/2018/2/layout/IconCircleList"/>
    <dgm:cxn modelId="{CCEE52F8-E94D-4D06-90D0-99CA487E7A9C}" type="presParOf" srcId="{2D507F1A-B46A-4674-94C3-6F0852BF9075}" destId="{C1BFF821-E289-49C4-8E18-17D34BED27B6}" srcOrd="2" destOrd="0" presId="urn:microsoft.com/office/officeart/2018/2/layout/IconCircleList"/>
    <dgm:cxn modelId="{31640A09-8417-4D56-A888-EBF1521F22C4}" type="presParOf" srcId="{2D507F1A-B46A-4674-94C3-6F0852BF9075}" destId="{66100135-D5C1-4A79-BB2F-047065CC2578}" srcOrd="3" destOrd="0" presId="urn:microsoft.com/office/officeart/2018/2/layout/IconCircleList"/>
    <dgm:cxn modelId="{97168525-3D0E-4255-9F0F-48EC7C27E98C}" type="presParOf" srcId="{FCBC1224-E0AC-46C5-B77C-AA7FDFD6810F}" destId="{2686C175-5E82-4AD4-B689-9A2576824971}" srcOrd="3" destOrd="0" presId="urn:microsoft.com/office/officeart/2018/2/layout/IconCircleList"/>
    <dgm:cxn modelId="{1F6955A9-65C4-4364-81B5-366E52454E47}" type="presParOf" srcId="{FCBC1224-E0AC-46C5-B77C-AA7FDFD6810F}" destId="{F6BE9600-7D0E-4A76-B7A1-A66C658827B8}" srcOrd="4" destOrd="0" presId="urn:microsoft.com/office/officeart/2018/2/layout/IconCircleList"/>
    <dgm:cxn modelId="{D6372BA9-A4B1-4694-BD13-CA5E047A5861}" type="presParOf" srcId="{F6BE9600-7D0E-4A76-B7A1-A66C658827B8}" destId="{0B4E4697-12C3-48BA-B1ED-96ACEB67901F}" srcOrd="0" destOrd="0" presId="urn:microsoft.com/office/officeart/2018/2/layout/IconCircleList"/>
    <dgm:cxn modelId="{F65976DF-536D-402A-A1C6-4F3B23508038}" type="presParOf" srcId="{F6BE9600-7D0E-4A76-B7A1-A66C658827B8}" destId="{117BABAF-4436-4BFF-92E4-250E921765A0}" srcOrd="1" destOrd="0" presId="urn:microsoft.com/office/officeart/2018/2/layout/IconCircleList"/>
    <dgm:cxn modelId="{88CD4B9E-00F6-4E3E-918B-D765D742070B}" type="presParOf" srcId="{F6BE9600-7D0E-4A76-B7A1-A66C658827B8}" destId="{6C5AC4CB-2491-47D8-8150-A862A588D2A1}" srcOrd="2" destOrd="0" presId="urn:microsoft.com/office/officeart/2018/2/layout/IconCircleList"/>
    <dgm:cxn modelId="{6442FA86-9775-4F1B-A591-670AF9CE91C3}" type="presParOf" srcId="{F6BE9600-7D0E-4A76-B7A1-A66C658827B8}" destId="{3F99661C-7F91-440F-B722-82B78AB6384C}" srcOrd="3" destOrd="0" presId="urn:microsoft.com/office/officeart/2018/2/layout/IconCircleList"/>
    <dgm:cxn modelId="{75A8BA8C-8F7E-4C87-A927-535D5A75863B}" type="presParOf" srcId="{FCBC1224-E0AC-46C5-B77C-AA7FDFD6810F}" destId="{6D4D0CF0-0162-4BD1-83E8-485DE0ABB776}" srcOrd="5" destOrd="0" presId="urn:microsoft.com/office/officeart/2018/2/layout/IconCircleList"/>
    <dgm:cxn modelId="{930B5FA5-BEE6-415C-A3E9-0AFC6402B6A0}" type="presParOf" srcId="{FCBC1224-E0AC-46C5-B77C-AA7FDFD6810F}" destId="{CC0292ED-823F-46F4-8612-BE0B85E85A8E}" srcOrd="6" destOrd="0" presId="urn:microsoft.com/office/officeart/2018/2/layout/IconCircleList"/>
    <dgm:cxn modelId="{E08C6CA2-AF28-4D3D-9C80-13F9CBB78828}" type="presParOf" srcId="{CC0292ED-823F-46F4-8612-BE0B85E85A8E}" destId="{BDD68ECD-34EC-491E-8580-6851B4892388}" srcOrd="0" destOrd="0" presId="urn:microsoft.com/office/officeart/2018/2/layout/IconCircleList"/>
    <dgm:cxn modelId="{3A149B61-0378-4ECE-9EA0-3ED91B57F1C5}" type="presParOf" srcId="{CC0292ED-823F-46F4-8612-BE0B85E85A8E}" destId="{A924A35D-EBFD-47FA-88BC-DC3B944754F1}" srcOrd="1" destOrd="0" presId="urn:microsoft.com/office/officeart/2018/2/layout/IconCircleList"/>
    <dgm:cxn modelId="{9CD567E3-D0B5-48E1-A968-F3BA530E6D28}" type="presParOf" srcId="{CC0292ED-823F-46F4-8612-BE0B85E85A8E}" destId="{E2B290DD-44D4-46E7-90EF-6299B34F9C56}" srcOrd="2" destOrd="0" presId="urn:microsoft.com/office/officeart/2018/2/layout/IconCircleList"/>
    <dgm:cxn modelId="{F84D4742-80DE-4FDC-8EFF-BAD271D6C565}" type="presParOf" srcId="{CC0292ED-823F-46F4-8612-BE0B85E85A8E}" destId="{E2184D41-5073-4336-9963-630FA5A45F4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4926B-7DC0-9C4A-AC14-1E3214DB2430}">
      <dsp:nvSpPr>
        <dsp:cNvPr id="0" name=""/>
        <dsp:cNvSpPr/>
      </dsp:nvSpPr>
      <dsp:spPr>
        <a:xfrm>
          <a:off x="2581130" y="1306349"/>
          <a:ext cx="563195" cy="91440"/>
        </a:xfrm>
        <a:custGeom>
          <a:avLst/>
          <a:gdLst/>
          <a:ahLst/>
          <a:cxnLst/>
          <a:rect l="0" t="0" r="0" b="0"/>
          <a:pathLst>
            <a:path>
              <a:moveTo>
                <a:pt x="0" y="45720"/>
              </a:moveTo>
              <a:lnTo>
                <a:pt x="563195"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7883" y="1349100"/>
        <a:ext cx="29689" cy="5937"/>
      </dsp:txXfrm>
    </dsp:sp>
    <dsp:sp modelId="{97D274A4-FC66-D847-B5B3-5B529CC8F5C9}">
      <dsp:nvSpPr>
        <dsp:cNvPr id="0" name=""/>
        <dsp:cNvSpPr/>
      </dsp:nvSpPr>
      <dsp:spPr>
        <a:xfrm>
          <a:off x="1209" y="577553"/>
          <a:ext cx="2581720" cy="154903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6506" tIns="132791" rIns="126506" bIns="132791" numCol="1" spcCol="1270" anchor="ctr" anchorCtr="0">
          <a:noAutofit/>
        </a:bodyPr>
        <a:lstStyle/>
        <a:p>
          <a:pPr marL="0" lvl="0" indent="0" algn="ctr" defTabSz="577850">
            <a:lnSpc>
              <a:spcPct val="90000"/>
            </a:lnSpc>
            <a:spcBef>
              <a:spcPct val="0"/>
            </a:spcBef>
            <a:spcAft>
              <a:spcPct val="35000"/>
            </a:spcAft>
            <a:buNone/>
          </a:pPr>
          <a:r>
            <a:rPr lang="en-AU" sz="1300" kern="1200"/>
            <a:t>predict the probability of churn (for the upcoming month) for each customer</a:t>
          </a:r>
          <a:endParaRPr lang="en-US" sz="1300" kern="1200"/>
        </a:p>
      </dsp:txBody>
      <dsp:txXfrm>
        <a:off x="1209" y="577553"/>
        <a:ext cx="2581720" cy="1549032"/>
      </dsp:txXfrm>
    </dsp:sp>
    <dsp:sp modelId="{15311D97-5AFA-5440-A621-10BCB42520EA}">
      <dsp:nvSpPr>
        <dsp:cNvPr id="0" name=""/>
        <dsp:cNvSpPr/>
      </dsp:nvSpPr>
      <dsp:spPr>
        <a:xfrm>
          <a:off x="1292069" y="2124785"/>
          <a:ext cx="3175516" cy="563195"/>
        </a:xfrm>
        <a:custGeom>
          <a:avLst/>
          <a:gdLst/>
          <a:ahLst/>
          <a:cxnLst/>
          <a:rect l="0" t="0" r="0" b="0"/>
          <a:pathLst>
            <a:path>
              <a:moveTo>
                <a:pt x="3175516" y="0"/>
              </a:moveTo>
              <a:lnTo>
                <a:pt x="3175516" y="298697"/>
              </a:lnTo>
              <a:lnTo>
                <a:pt x="0" y="298697"/>
              </a:lnTo>
              <a:lnTo>
                <a:pt x="0" y="563195"/>
              </a:lnTo>
            </a:path>
          </a:pathLst>
        </a:custGeom>
        <a:noFill/>
        <a:ln w="9525" cap="flat" cmpd="sng" algn="ctr">
          <a:solidFill>
            <a:schemeClr val="accent2">
              <a:hueOff val="1799994"/>
              <a:satOff val="-925"/>
              <a:lumOff val="-235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99064" y="2403414"/>
        <a:ext cx="161527" cy="5937"/>
      </dsp:txXfrm>
    </dsp:sp>
    <dsp:sp modelId="{F788E90E-C8F0-A349-A230-D6D41C3CC50D}">
      <dsp:nvSpPr>
        <dsp:cNvPr id="0" name=""/>
        <dsp:cNvSpPr/>
      </dsp:nvSpPr>
      <dsp:spPr>
        <a:xfrm>
          <a:off x="3176725" y="577553"/>
          <a:ext cx="2581720" cy="1549032"/>
        </a:xfrm>
        <a:prstGeom prst="rect">
          <a:avLst/>
        </a:prstGeom>
        <a:solidFill>
          <a:schemeClr val="accent2">
            <a:hueOff val="1199996"/>
            <a:satOff val="-617"/>
            <a:lumOff val="-1569"/>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6506" tIns="132791" rIns="126506" bIns="132791" numCol="1" spcCol="1270" anchor="ctr" anchorCtr="0">
          <a:noAutofit/>
        </a:bodyPr>
        <a:lstStyle/>
        <a:p>
          <a:pPr marL="0" lvl="0" indent="0" algn="ctr" defTabSz="577850">
            <a:lnSpc>
              <a:spcPct val="90000"/>
            </a:lnSpc>
            <a:spcBef>
              <a:spcPct val="0"/>
            </a:spcBef>
            <a:spcAft>
              <a:spcPct val="35000"/>
            </a:spcAft>
            <a:buNone/>
          </a:pPr>
          <a:r>
            <a:rPr lang="en-AU" sz="1300" kern="1200"/>
            <a:t>Draw up typical user portraits: select the most outstanding groups and describe their main features</a:t>
          </a:r>
          <a:endParaRPr lang="en-US" sz="1300" kern="1200"/>
        </a:p>
      </dsp:txBody>
      <dsp:txXfrm>
        <a:off x="3176725" y="577553"/>
        <a:ext cx="2581720" cy="1549032"/>
      </dsp:txXfrm>
    </dsp:sp>
    <dsp:sp modelId="{51A204B3-DDF9-FE43-97DF-F22B9D72DC34}">
      <dsp:nvSpPr>
        <dsp:cNvPr id="0" name=""/>
        <dsp:cNvSpPr/>
      </dsp:nvSpPr>
      <dsp:spPr>
        <a:xfrm>
          <a:off x="2581130" y="3449177"/>
          <a:ext cx="563195" cy="91440"/>
        </a:xfrm>
        <a:custGeom>
          <a:avLst/>
          <a:gdLst/>
          <a:ahLst/>
          <a:cxnLst/>
          <a:rect l="0" t="0" r="0" b="0"/>
          <a:pathLst>
            <a:path>
              <a:moveTo>
                <a:pt x="0" y="45720"/>
              </a:moveTo>
              <a:lnTo>
                <a:pt x="563195" y="45720"/>
              </a:lnTo>
            </a:path>
          </a:pathLst>
        </a:custGeom>
        <a:noFill/>
        <a:ln w="9525" cap="flat" cmpd="sng" algn="ctr">
          <a:solidFill>
            <a:schemeClr val="accent2">
              <a:hueOff val="3599988"/>
              <a:satOff val="-1850"/>
              <a:lumOff val="-470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47883" y="3491928"/>
        <a:ext cx="29689" cy="5937"/>
      </dsp:txXfrm>
    </dsp:sp>
    <dsp:sp modelId="{C0172640-429C-534E-9C74-36A999802546}">
      <dsp:nvSpPr>
        <dsp:cNvPr id="0" name=""/>
        <dsp:cNvSpPr/>
      </dsp:nvSpPr>
      <dsp:spPr>
        <a:xfrm>
          <a:off x="1209" y="2720381"/>
          <a:ext cx="2581720" cy="1549032"/>
        </a:xfrm>
        <a:prstGeom prst="rect">
          <a:avLst/>
        </a:prstGeom>
        <a:solidFill>
          <a:schemeClr val="accent2">
            <a:hueOff val="2399992"/>
            <a:satOff val="-1233"/>
            <a:lumOff val="-3137"/>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6506" tIns="132791" rIns="126506" bIns="132791" numCol="1" spcCol="1270" anchor="ctr" anchorCtr="0">
          <a:noAutofit/>
        </a:bodyPr>
        <a:lstStyle/>
        <a:p>
          <a:pPr marL="0" lvl="0" indent="0" algn="ctr" defTabSz="577850">
            <a:lnSpc>
              <a:spcPct val="90000"/>
            </a:lnSpc>
            <a:spcBef>
              <a:spcPct val="0"/>
            </a:spcBef>
            <a:spcAft>
              <a:spcPct val="35000"/>
            </a:spcAft>
            <a:buNone/>
          </a:pPr>
          <a:r>
            <a:rPr lang="en-AU" sz="1300" kern="1200"/>
            <a:t>Analyze the factors that impact churn most</a:t>
          </a:r>
          <a:endParaRPr lang="en-US" sz="1300" kern="1200"/>
        </a:p>
      </dsp:txBody>
      <dsp:txXfrm>
        <a:off x="1209" y="2720381"/>
        <a:ext cx="2581720" cy="1549032"/>
      </dsp:txXfrm>
    </dsp:sp>
    <dsp:sp modelId="{106D74D0-373C-0249-91E9-CC54720BE857}">
      <dsp:nvSpPr>
        <dsp:cNvPr id="0" name=""/>
        <dsp:cNvSpPr/>
      </dsp:nvSpPr>
      <dsp:spPr>
        <a:xfrm>
          <a:off x="3176725" y="2720381"/>
          <a:ext cx="2581720" cy="1549032"/>
        </a:xfrm>
        <a:prstGeom prst="rect">
          <a:avLst/>
        </a:prstGeom>
        <a:solidFill>
          <a:schemeClr val="accent2">
            <a:hueOff val="3599988"/>
            <a:satOff val="-1850"/>
            <a:lumOff val="-4706"/>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6506" tIns="132791" rIns="126506" bIns="132791" numCol="1" spcCol="1270" anchor="t" anchorCtr="0">
          <a:noAutofit/>
        </a:bodyPr>
        <a:lstStyle/>
        <a:p>
          <a:pPr marL="0" lvl="0" indent="0" algn="l" defTabSz="577850">
            <a:lnSpc>
              <a:spcPct val="90000"/>
            </a:lnSpc>
            <a:spcBef>
              <a:spcPct val="0"/>
            </a:spcBef>
            <a:spcAft>
              <a:spcPct val="35000"/>
            </a:spcAft>
            <a:buNone/>
          </a:pPr>
          <a:r>
            <a:rPr lang="en-AU" sz="1300" kern="1200"/>
            <a:t>Draw basic conclusions and develop recommendations on how to improve customer service:</a:t>
          </a:r>
          <a:endParaRPr lang="en-US" sz="1300" kern="1200"/>
        </a:p>
        <a:p>
          <a:pPr marL="57150" lvl="1" indent="-57150" algn="l" defTabSz="444500">
            <a:lnSpc>
              <a:spcPct val="90000"/>
            </a:lnSpc>
            <a:spcBef>
              <a:spcPct val="0"/>
            </a:spcBef>
            <a:spcAft>
              <a:spcPct val="15000"/>
            </a:spcAft>
            <a:buChar char="•"/>
          </a:pPr>
          <a:r>
            <a:rPr lang="en-AU" sz="1000" kern="1200"/>
            <a:t>Identify target groups</a:t>
          </a:r>
          <a:endParaRPr lang="en-US" sz="1000" kern="1200"/>
        </a:p>
        <a:p>
          <a:pPr marL="57150" lvl="1" indent="-57150" algn="l" defTabSz="444500">
            <a:lnSpc>
              <a:spcPct val="90000"/>
            </a:lnSpc>
            <a:spcBef>
              <a:spcPct val="0"/>
            </a:spcBef>
            <a:spcAft>
              <a:spcPct val="15000"/>
            </a:spcAft>
            <a:buChar char="•"/>
          </a:pPr>
          <a:r>
            <a:rPr lang="en-AU" sz="1000" kern="1200"/>
            <a:t>Suggest measures to cut churn</a:t>
          </a:r>
          <a:endParaRPr lang="en-US" sz="1000" kern="1200"/>
        </a:p>
        <a:p>
          <a:pPr marL="57150" lvl="1" indent="-57150" algn="l" defTabSz="444500">
            <a:lnSpc>
              <a:spcPct val="90000"/>
            </a:lnSpc>
            <a:spcBef>
              <a:spcPct val="0"/>
            </a:spcBef>
            <a:spcAft>
              <a:spcPct val="15000"/>
            </a:spcAft>
            <a:buChar char="•"/>
          </a:pPr>
          <a:r>
            <a:rPr lang="en-AU" sz="1000" kern="1200"/>
            <a:t>Describe any other patterns you see with respect to interaction with customers</a:t>
          </a:r>
          <a:endParaRPr lang="en-US" sz="1000" kern="1200"/>
        </a:p>
      </dsp:txBody>
      <dsp:txXfrm>
        <a:off x="3176725" y="2720381"/>
        <a:ext cx="2581720" cy="15490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F5809-4298-463B-BEF4-AF8CC42F4498}">
      <dsp:nvSpPr>
        <dsp:cNvPr id="0" name=""/>
        <dsp:cNvSpPr/>
      </dsp:nvSpPr>
      <dsp:spPr>
        <a:xfrm>
          <a:off x="0" y="449"/>
          <a:ext cx="4949172" cy="353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00709F-EDA5-48F2-9DD5-76CF586D4E46}">
      <dsp:nvSpPr>
        <dsp:cNvPr id="0" name=""/>
        <dsp:cNvSpPr/>
      </dsp:nvSpPr>
      <dsp:spPr>
        <a:xfrm>
          <a:off x="10703" y="8410"/>
          <a:ext cx="19461" cy="194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7546AB-2D2C-4256-A408-C78A7D5BAD76}">
      <dsp:nvSpPr>
        <dsp:cNvPr id="0" name=""/>
        <dsp:cNvSpPr/>
      </dsp:nvSpPr>
      <dsp:spPr>
        <a:xfrm>
          <a:off x="40869" y="449"/>
          <a:ext cx="4661679" cy="1132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36" tIns="119836" rIns="119836" bIns="119836" numCol="1" spcCol="1270" anchor="ctr" anchorCtr="0">
          <a:noAutofit/>
        </a:bodyPr>
        <a:lstStyle/>
        <a:p>
          <a:pPr marL="0" lvl="0" indent="0" algn="l" defTabSz="622300">
            <a:lnSpc>
              <a:spcPct val="100000"/>
            </a:lnSpc>
            <a:spcBef>
              <a:spcPct val="0"/>
            </a:spcBef>
            <a:spcAft>
              <a:spcPct val="35000"/>
            </a:spcAft>
            <a:buNone/>
          </a:pPr>
          <a:r>
            <a:rPr lang="en-AU" sz="1400" b="0" i="0" kern="1200" baseline="0"/>
            <a:t>As we can see, clusters vary greatly in terms of churn rate. </a:t>
          </a:r>
          <a:endParaRPr lang="en-US" sz="1400" kern="1200"/>
        </a:p>
      </dsp:txBody>
      <dsp:txXfrm>
        <a:off x="40869" y="449"/>
        <a:ext cx="4661679" cy="1132311"/>
      </dsp:txXfrm>
    </dsp:sp>
    <dsp:sp modelId="{3B9D78AB-3204-48DC-A8FE-2C85507E4771}">
      <dsp:nvSpPr>
        <dsp:cNvPr id="0" name=""/>
        <dsp:cNvSpPr/>
      </dsp:nvSpPr>
      <dsp:spPr>
        <a:xfrm>
          <a:off x="0" y="1274299"/>
          <a:ext cx="4949172" cy="353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79BA0-D87D-4B6F-A85C-68EE1930A5C6}">
      <dsp:nvSpPr>
        <dsp:cNvPr id="0" name=""/>
        <dsp:cNvSpPr/>
      </dsp:nvSpPr>
      <dsp:spPr>
        <a:xfrm>
          <a:off x="10703" y="1282260"/>
          <a:ext cx="19461" cy="194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4F5C8B-AF58-4B18-BE0D-A7FF5CF2FBEF}">
      <dsp:nvSpPr>
        <dsp:cNvPr id="0" name=""/>
        <dsp:cNvSpPr/>
      </dsp:nvSpPr>
      <dsp:spPr>
        <a:xfrm>
          <a:off x="40869" y="1274299"/>
          <a:ext cx="4661679" cy="1132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36" tIns="119836" rIns="119836" bIns="119836" numCol="1" spcCol="1270" anchor="ctr" anchorCtr="0">
          <a:noAutofit/>
        </a:bodyPr>
        <a:lstStyle/>
        <a:p>
          <a:pPr marL="0" lvl="0" indent="0" algn="l" defTabSz="622300">
            <a:lnSpc>
              <a:spcPct val="100000"/>
            </a:lnSpc>
            <a:spcBef>
              <a:spcPct val="0"/>
            </a:spcBef>
            <a:spcAft>
              <a:spcPct val="35000"/>
            </a:spcAft>
            <a:buNone/>
          </a:pPr>
          <a:r>
            <a:rPr lang="en-AU" sz="1400" b="0" i="0" kern="1200" baseline="0"/>
            <a:t>Cluster 0 has the lowest churn rate (2.4%). Clients from clusters 1 and 3 are also quite loyal and their churn rate is less 13%. Clients in cluster 2 is more than 60% likely to quit.</a:t>
          </a:r>
          <a:endParaRPr lang="en-US" sz="1400" kern="1200"/>
        </a:p>
      </dsp:txBody>
      <dsp:txXfrm>
        <a:off x="40869" y="1274299"/>
        <a:ext cx="4661679" cy="1132311"/>
      </dsp:txXfrm>
    </dsp:sp>
    <dsp:sp modelId="{07558FDA-A60E-4295-B811-C553659453FF}">
      <dsp:nvSpPr>
        <dsp:cNvPr id="0" name=""/>
        <dsp:cNvSpPr/>
      </dsp:nvSpPr>
      <dsp:spPr>
        <a:xfrm>
          <a:off x="0" y="2548149"/>
          <a:ext cx="4949172" cy="353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372332-CE21-4B52-9037-6F20FFAABB17}">
      <dsp:nvSpPr>
        <dsp:cNvPr id="0" name=""/>
        <dsp:cNvSpPr/>
      </dsp:nvSpPr>
      <dsp:spPr>
        <a:xfrm>
          <a:off x="10703" y="2556111"/>
          <a:ext cx="19461" cy="194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2FB1F9-9024-4463-9F08-450847675F41}">
      <dsp:nvSpPr>
        <dsp:cNvPr id="0" name=""/>
        <dsp:cNvSpPr/>
      </dsp:nvSpPr>
      <dsp:spPr>
        <a:xfrm>
          <a:off x="40869" y="2548149"/>
          <a:ext cx="4661679" cy="1132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36" tIns="119836" rIns="119836" bIns="119836" numCol="1" spcCol="1270" anchor="ctr" anchorCtr="0">
          <a:noAutofit/>
        </a:bodyPr>
        <a:lstStyle/>
        <a:p>
          <a:pPr marL="0" lvl="0" indent="0" algn="l" defTabSz="622300">
            <a:lnSpc>
              <a:spcPct val="100000"/>
            </a:lnSpc>
            <a:spcBef>
              <a:spcPct val="0"/>
            </a:spcBef>
            <a:spcAft>
              <a:spcPct val="35000"/>
            </a:spcAft>
            <a:buNone/>
          </a:pPr>
          <a:r>
            <a:rPr lang="en-AU" sz="1400" b="0" i="0" kern="1200" baseline="0"/>
            <a:t>Here are the general characteristics of customers who are more likely to churn: most of them have a lifetime below three months, visit less than twice a week, get lower promo_friends, the average additional extra charge below 125 USD, and they still have remaining contract period for about four months.</a:t>
          </a:r>
          <a:endParaRPr lang="en-US" sz="1400" kern="1200"/>
        </a:p>
      </dsp:txBody>
      <dsp:txXfrm>
        <a:off x="40869" y="2548149"/>
        <a:ext cx="4661679" cy="11323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EAD06D-B125-4603-BFCD-DEB8945CBD6B}">
      <dsp:nvSpPr>
        <dsp:cNvPr id="0" name=""/>
        <dsp:cNvSpPr/>
      </dsp:nvSpPr>
      <dsp:spPr>
        <a:xfrm>
          <a:off x="259433" y="261772"/>
          <a:ext cx="1360223" cy="13602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CF0C8-4C1C-432C-9876-3F164A1F7802}">
      <dsp:nvSpPr>
        <dsp:cNvPr id="0" name=""/>
        <dsp:cNvSpPr/>
      </dsp:nvSpPr>
      <dsp:spPr>
        <a:xfrm>
          <a:off x="545080" y="547419"/>
          <a:ext cx="788929" cy="7889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74B10E-FCA3-4F29-80D0-81E8AFE8EA98}">
      <dsp:nvSpPr>
        <dsp:cNvPr id="0" name=""/>
        <dsp:cNvSpPr/>
      </dsp:nvSpPr>
      <dsp:spPr>
        <a:xfrm>
          <a:off x="1911133" y="261772"/>
          <a:ext cx="3206241" cy="1360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AU" sz="1400" b="1" kern="1200"/>
            <a:t>Enhance Engagement</a:t>
          </a:r>
          <a:r>
            <a:rPr lang="en-AU" sz="1400" kern="1200"/>
            <a:t>: Develop strategies to increase class attendance among all customers, with personalized offerings and incentives for regular attendees.</a:t>
          </a:r>
          <a:endParaRPr lang="en-US" sz="1400" kern="1200"/>
        </a:p>
      </dsp:txBody>
      <dsp:txXfrm>
        <a:off x="1911133" y="261772"/>
        <a:ext cx="3206241" cy="1360223"/>
      </dsp:txXfrm>
    </dsp:sp>
    <dsp:sp modelId="{A61A7783-B54F-4DB1-9279-EEB3FE60F3CA}">
      <dsp:nvSpPr>
        <dsp:cNvPr id="0" name=""/>
        <dsp:cNvSpPr/>
      </dsp:nvSpPr>
      <dsp:spPr>
        <a:xfrm>
          <a:off x="5676038" y="261772"/>
          <a:ext cx="1360223" cy="136022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10EB4E-AB2B-4ADE-8FD1-383CBB99DDDC}">
      <dsp:nvSpPr>
        <dsp:cNvPr id="0" name=""/>
        <dsp:cNvSpPr/>
      </dsp:nvSpPr>
      <dsp:spPr>
        <a:xfrm>
          <a:off x="5961685" y="547419"/>
          <a:ext cx="788929" cy="7889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100135-D5C1-4A79-BB2F-047065CC2578}">
      <dsp:nvSpPr>
        <dsp:cNvPr id="0" name=""/>
        <dsp:cNvSpPr/>
      </dsp:nvSpPr>
      <dsp:spPr>
        <a:xfrm>
          <a:off x="7327738" y="261772"/>
          <a:ext cx="3206241" cy="1360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AU" sz="1400" b="1" kern="1200"/>
            <a:t>Targeted Marketing for Age Groups</a:t>
          </a:r>
          <a:r>
            <a:rPr lang="en-AU" sz="1400" kern="1200"/>
            <a:t>: Tailor marketing efforts to target and attract customers within the age range of 18-25, as they have the highest churn rate. Consider creating specialized programs or offers that cater to their needs and preferences.</a:t>
          </a:r>
          <a:endParaRPr lang="en-US" sz="1400" kern="1200"/>
        </a:p>
      </dsp:txBody>
      <dsp:txXfrm>
        <a:off x="7327738" y="261772"/>
        <a:ext cx="3206241" cy="1360223"/>
      </dsp:txXfrm>
    </dsp:sp>
    <dsp:sp modelId="{0B4E4697-12C3-48BA-B1ED-96ACEB67901F}">
      <dsp:nvSpPr>
        <dsp:cNvPr id="0" name=""/>
        <dsp:cNvSpPr/>
      </dsp:nvSpPr>
      <dsp:spPr>
        <a:xfrm>
          <a:off x="259433" y="2286428"/>
          <a:ext cx="1360223" cy="136022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7BABAF-4436-4BFF-92E4-250E921765A0}">
      <dsp:nvSpPr>
        <dsp:cNvPr id="0" name=""/>
        <dsp:cNvSpPr/>
      </dsp:nvSpPr>
      <dsp:spPr>
        <a:xfrm>
          <a:off x="545080" y="2572075"/>
          <a:ext cx="788929" cy="7889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99661C-7F91-440F-B722-82B78AB6384C}">
      <dsp:nvSpPr>
        <dsp:cNvPr id="0" name=""/>
        <dsp:cNvSpPr/>
      </dsp:nvSpPr>
      <dsp:spPr>
        <a:xfrm>
          <a:off x="1911133" y="2286428"/>
          <a:ext cx="3206241" cy="1360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AU" sz="1400" b="1" kern="1200"/>
            <a:t>Customer Value Enhancement</a:t>
          </a:r>
          <a:r>
            <a:rPr lang="en-AU" sz="1400" kern="1200"/>
            <a:t>: Focus on extending customer lifetime value by providing tailored services, exclusive benefits, and loyalty programs for long-term members.</a:t>
          </a:r>
          <a:endParaRPr lang="en-US" sz="1400" kern="1200"/>
        </a:p>
      </dsp:txBody>
      <dsp:txXfrm>
        <a:off x="1911133" y="2286428"/>
        <a:ext cx="3206241" cy="1360223"/>
      </dsp:txXfrm>
    </dsp:sp>
    <dsp:sp modelId="{BDD68ECD-34EC-491E-8580-6851B4892388}">
      <dsp:nvSpPr>
        <dsp:cNvPr id="0" name=""/>
        <dsp:cNvSpPr/>
      </dsp:nvSpPr>
      <dsp:spPr>
        <a:xfrm>
          <a:off x="5676038" y="2286428"/>
          <a:ext cx="1360223" cy="136022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4A35D-EBFD-47FA-88BC-DC3B944754F1}">
      <dsp:nvSpPr>
        <dsp:cNvPr id="0" name=""/>
        <dsp:cNvSpPr/>
      </dsp:nvSpPr>
      <dsp:spPr>
        <a:xfrm>
          <a:off x="5961685" y="2572075"/>
          <a:ext cx="788929" cy="7889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184D41-5073-4336-9963-630FA5A45F40}">
      <dsp:nvSpPr>
        <dsp:cNvPr id="0" name=""/>
        <dsp:cNvSpPr/>
      </dsp:nvSpPr>
      <dsp:spPr>
        <a:xfrm>
          <a:off x="7327738" y="2286428"/>
          <a:ext cx="3206241" cy="1360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AU" sz="1400" b="1" kern="1200"/>
            <a:t>Strengthen Referral Programs</a:t>
          </a:r>
          <a:r>
            <a:rPr lang="en-AU" sz="1400" kern="1200"/>
            <a:t>: Implement initiatives to encourage more churned customers to refer the gym to their friends, leveraging word-of-mouth marketing to boost retention.</a:t>
          </a:r>
          <a:endParaRPr lang="en-US" sz="1400" kern="1200"/>
        </a:p>
      </dsp:txBody>
      <dsp:txXfrm>
        <a:off x="7327738" y="2286428"/>
        <a:ext cx="3206241" cy="136022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78EE2-5B0E-8A46-990D-0EF776E05C78}"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E38AD9-0F00-5D49-97A5-4E250C2D0BB0}" type="slidenum">
              <a:rPr lang="en-US" smtClean="0"/>
              <a:t>‹#›</a:t>
            </a:fld>
            <a:endParaRPr lang="en-US"/>
          </a:p>
        </p:txBody>
      </p:sp>
    </p:spTree>
    <p:extLst>
      <p:ext uri="{BB962C8B-B14F-4D97-AF65-F5344CB8AC3E}">
        <p14:creationId xmlns:p14="http://schemas.microsoft.com/office/powerpoint/2010/main" val="3489155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Extract</a:t>
            </a:r>
            <a:r>
              <a:rPr lang="en-AU" baseline="0" dirty="0"/>
              <a:t> </a:t>
            </a:r>
            <a:r>
              <a:rPr lang="en-AU" dirty="0"/>
              <a:t>from Monash Data</a:t>
            </a:r>
            <a:r>
              <a:rPr lang="en-AU" baseline="0" dirty="0"/>
              <a:t> Boot </a:t>
            </a:r>
            <a:r>
              <a:rPr lang="en-AU" baseline="0"/>
              <a:t>Camp Lesson 21.1</a:t>
            </a:r>
            <a:endParaRPr lang="en-AU" dirty="0"/>
          </a:p>
        </p:txBody>
      </p:sp>
      <p:sp>
        <p:nvSpPr>
          <p:cNvPr id="4" name="Slide Number Placeholder 3"/>
          <p:cNvSpPr>
            <a:spLocks noGrp="1"/>
          </p:cNvSpPr>
          <p:nvPr>
            <p:ph type="sldNum" sz="quarter" idx="10"/>
          </p:nvPr>
        </p:nvSpPr>
        <p:spPr/>
        <p:txBody>
          <a:bodyPr/>
          <a:lstStyle/>
          <a:p>
            <a:fld id="{9E5437FE-DFFE-41E3-AFA0-728D95F3B78C}" type="slidenum">
              <a:rPr lang="en-AU" smtClean="0"/>
              <a:t>10</a:t>
            </a:fld>
            <a:endParaRPr lang="en-AU"/>
          </a:p>
        </p:txBody>
      </p:sp>
    </p:spTree>
    <p:extLst>
      <p:ext uri="{BB962C8B-B14F-4D97-AF65-F5344CB8AC3E}">
        <p14:creationId xmlns:p14="http://schemas.microsoft.com/office/powerpoint/2010/main" val="1811883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GB"/>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10/30/24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10/30/24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10/30/24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GB"/>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10/30/24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10/30/24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GB"/>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10/30/24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GB"/>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10/30/24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10/30/24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10/30/24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10/30/24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10/30/24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10/30/24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10/30/24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10/30/24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10/30/24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GB"/>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10/30/24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10/30/24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10/30/24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0.png"/><Relationship Id="rId7" Type="http://schemas.openxmlformats.org/officeDocument/2006/relationships/diagramColors" Target="../diagrams/colors2.xml"/><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C0950-62A8-AF4D-8709-17ED5095592A}"/>
              </a:ext>
            </a:extLst>
          </p:cNvPr>
          <p:cNvSpPr>
            <a:spLocks noGrp="1"/>
          </p:cNvSpPr>
          <p:nvPr>
            <p:ph type="ctrTitle"/>
          </p:nvPr>
        </p:nvSpPr>
        <p:spPr/>
        <p:txBody>
          <a:bodyPr/>
          <a:lstStyle/>
          <a:p>
            <a:r>
              <a:rPr lang="en-AU" dirty="0"/>
              <a:t>The gym chain Model Fitness </a:t>
            </a:r>
            <a:endParaRPr lang="en-US" dirty="0"/>
          </a:p>
        </p:txBody>
      </p:sp>
      <p:sp>
        <p:nvSpPr>
          <p:cNvPr id="3" name="Subtitle 2">
            <a:extLst>
              <a:ext uri="{FF2B5EF4-FFF2-40B4-BE49-F238E27FC236}">
                <a16:creationId xmlns:a16="http://schemas.microsoft.com/office/drawing/2014/main" id="{147DFEC3-ED33-4E4B-B314-5CBB57FE49C2}"/>
              </a:ext>
            </a:extLst>
          </p:cNvPr>
          <p:cNvSpPr>
            <a:spLocks noGrp="1"/>
          </p:cNvSpPr>
          <p:nvPr>
            <p:ph type="subTitle" idx="1"/>
          </p:nvPr>
        </p:nvSpPr>
        <p:spPr/>
        <p:txBody>
          <a:bodyPr/>
          <a:lstStyle/>
          <a:p>
            <a:r>
              <a:rPr lang="en-AU" dirty="0"/>
              <a:t>to </a:t>
            </a:r>
            <a:r>
              <a:rPr lang="en-AU" dirty="0" err="1"/>
              <a:t>analyze</a:t>
            </a:r>
            <a:r>
              <a:rPr lang="en-AU" dirty="0"/>
              <a:t> customer profiles and come up with a customer retention strategy</a:t>
            </a:r>
            <a:endParaRPr lang="en-US" dirty="0"/>
          </a:p>
        </p:txBody>
      </p:sp>
      <p:sp>
        <p:nvSpPr>
          <p:cNvPr id="4" name="TextBox 3">
            <a:extLst>
              <a:ext uri="{FF2B5EF4-FFF2-40B4-BE49-F238E27FC236}">
                <a16:creationId xmlns:a16="http://schemas.microsoft.com/office/drawing/2014/main" id="{8A9ECCB0-0209-6E4E-9F5E-461153A0E39A}"/>
              </a:ext>
            </a:extLst>
          </p:cNvPr>
          <p:cNvSpPr txBox="1"/>
          <p:nvPr/>
        </p:nvSpPr>
        <p:spPr>
          <a:xfrm rot="21396025">
            <a:off x="5163671" y="4805082"/>
            <a:ext cx="5314275" cy="1200329"/>
          </a:xfrm>
          <a:prstGeom prst="rect">
            <a:avLst/>
          </a:prstGeom>
          <a:noFill/>
        </p:spPr>
        <p:txBody>
          <a:bodyPr wrap="none" rtlCol="0">
            <a:spAutoFit/>
          </a:bodyPr>
          <a:lstStyle/>
          <a:p>
            <a:r>
              <a:rPr lang="en-AU" b="1" dirty="0" err="1">
                <a:latin typeface="Arial" panose="020B0604020202020204" pitchFamily="34" charset="0"/>
                <a:cs typeface="Arial" panose="020B0604020202020204" pitchFamily="34" charset="0"/>
              </a:rPr>
              <a:t>Evgeniia</a:t>
            </a:r>
            <a:r>
              <a:rPr lang="en-AU" b="1" dirty="0">
                <a:latin typeface="Arial" panose="020B0604020202020204" pitchFamily="34" charset="0"/>
                <a:cs typeface="Arial" panose="020B0604020202020204" pitchFamily="34" charset="0"/>
              </a:rPr>
              <a:t> </a:t>
            </a:r>
            <a:r>
              <a:rPr lang="en-AU" b="1" dirty="0" err="1">
                <a:latin typeface="Arial" panose="020B0604020202020204" pitchFamily="34" charset="0"/>
                <a:cs typeface="Arial" panose="020B0604020202020204" pitchFamily="34" charset="0"/>
              </a:rPr>
              <a:t>Kozodeeva</a:t>
            </a:r>
            <a:r>
              <a:rPr lang="en-AU" b="1" dirty="0">
                <a:latin typeface="Arial" panose="020B0604020202020204" pitchFamily="34" charset="0"/>
                <a:cs typeface="Arial" panose="020B0604020202020204" pitchFamily="34" charset="0"/>
              </a:rPr>
              <a:t>                </a:t>
            </a:r>
            <a:r>
              <a:rPr lang="en-AU" b="1" dirty="0" err="1">
                <a:latin typeface="Arial" panose="020B0604020202020204" pitchFamily="34" charset="0"/>
                <a:cs typeface="Arial" panose="020B0604020202020204" pitchFamily="34" charset="0"/>
              </a:rPr>
              <a:t>Jiahuib</a:t>
            </a:r>
            <a:r>
              <a:rPr lang="en-AU" b="1" dirty="0">
                <a:latin typeface="Arial" panose="020B0604020202020204" pitchFamily="34" charset="0"/>
                <a:cs typeface="Arial" panose="020B0604020202020204" pitchFamily="34" charset="0"/>
              </a:rPr>
              <a:t> Du(Mary)</a:t>
            </a:r>
          </a:p>
          <a:p>
            <a:endParaRPr lang="en-AU" b="1" dirty="0">
              <a:latin typeface="Arial" panose="020B0604020202020204" pitchFamily="34" charset="0"/>
              <a:cs typeface="Arial" panose="020B0604020202020204" pitchFamily="34" charset="0"/>
            </a:endParaRPr>
          </a:p>
          <a:p>
            <a:r>
              <a:rPr lang="en-AU" b="1" dirty="0">
                <a:latin typeface="Arial" panose="020B0604020202020204" pitchFamily="34" charset="0"/>
                <a:cs typeface="Arial" panose="020B0604020202020204" pitchFamily="34" charset="0"/>
              </a:rPr>
              <a:t>Mark Krishnan         Hung Lim        Han Wang</a:t>
            </a:r>
          </a:p>
          <a:p>
            <a:endParaRPr lang="en-US" dirty="0"/>
          </a:p>
        </p:txBody>
      </p:sp>
    </p:spTree>
    <p:extLst>
      <p:ext uri="{BB962C8B-B14F-4D97-AF65-F5344CB8AC3E}">
        <p14:creationId xmlns:p14="http://schemas.microsoft.com/office/powerpoint/2010/main" val="26132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5E1885-4B77-4930-AF94-83DC34F51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9" name="Rectangle 8">
            <a:extLst>
              <a:ext uri="{FF2B5EF4-FFF2-40B4-BE49-F238E27FC236}">
                <a16:creationId xmlns:a16="http://schemas.microsoft.com/office/drawing/2014/main" id="{12CED8F1-A066-4193-A0C6-FA32AABA2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6FC2AD83-6F23-413C-AD90-9F32AF82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8" y="6581"/>
            <a:ext cx="11741281" cy="56002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1470748" y="321733"/>
            <a:ext cx="8784653" cy="4963329"/>
          </a:xfrm>
          <a:prstGeom prst="rect">
            <a:avLst/>
          </a:prstGeom>
        </p:spPr>
      </p:pic>
      <p:sp>
        <p:nvSpPr>
          <p:cNvPr id="13" name="Rectangle 12">
            <a:extLst>
              <a:ext uri="{FF2B5EF4-FFF2-40B4-BE49-F238E27FC236}">
                <a16:creationId xmlns:a16="http://schemas.microsoft.com/office/drawing/2014/main" id="{7367BE40-CEB0-42C0-A019-83612A9D1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27" y="6581"/>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3A1CF79-E584-4525-AB80-C5E82644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0499" y="0"/>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FF68DC-7619-4C0C-B291-0018372D2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9" name="Freeform 9">
            <a:extLst>
              <a:ext uri="{FF2B5EF4-FFF2-40B4-BE49-F238E27FC236}">
                <a16:creationId xmlns:a16="http://schemas.microsoft.com/office/drawing/2014/main" id="{5003435F-4995-49A0-9B3D-4955D282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Tree>
    <p:extLst>
      <p:ext uri="{BB962C8B-B14F-4D97-AF65-F5344CB8AC3E}">
        <p14:creationId xmlns:p14="http://schemas.microsoft.com/office/powerpoint/2010/main" val="2913913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86201" y="321012"/>
            <a:ext cx="6148868" cy="4980583"/>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3705748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B326-7F48-114F-8A19-04C1AD40D76F}"/>
              </a:ext>
            </a:extLst>
          </p:cNvPr>
          <p:cNvSpPr>
            <a:spLocks noGrp="1"/>
          </p:cNvSpPr>
          <p:nvPr>
            <p:ph type="title"/>
          </p:nvPr>
        </p:nvSpPr>
        <p:spPr>
          <a:xfrm>
            <a:off x="583059" y="138071"/>
            <a:ext cx="6398496" cy="1151965"/>
          </a:xfrm>
        </p:spPr>
        <p:txBody>
          <a:bodyPr vert="horz" lIns="91440" tIns="45720" rIns="91440" bIns="45720" rtlCol="0" anchor="ctr">
            <a:normAutofit/>
          </a:bodyPr>
          <a:lstStyle/>
          <a:p>
            <a:r>
              <a:rPr lang="en-US" sz="2500" b="1" dirty="0"/>
              <a:t>Standardize the data and plot a dendrogram </a:t>
            </a:r>
            <a:br>
              <a:rPr lang="en-US" sz="2200" b="1" dirty="0"/>
            </a:br>
            <a:endParaRPr lang="en-US" sz="2200" dirty="0"/>
          </a:p>
        </p:txBody>
      </p:sp>
      <p:sp>
        <p:nvSpPr>
          <p:cNvPr id="8" name="TextBox 7">
            <a:extLst>
              <a:ext uri="{FF2B5EF4-FFF2-40B4-BE49-F238E27FC236}">
                <a16:creationId xmlns:a16="http://schemas.microsoft.com/office/drawing/2014/main" id="{9D57223D-1D40-FF4F-B426-A07D86F1D0F9}"/>
              </a:ext>
            </a:extLst>
          </p:cNvPr>
          <p:cNvSpPr txBox="1"/>
          <p:nvPr/>
        </p:nvSpPr>
        <p:spPr>
          <a:xfrm>
            <a:off x="809090" y="1261782"/>
            <a:ext cx="4738955" cy="3237468"/>
          </a:xfrm>
          <a:prstGeom prst="rect">
            <a:avLst/>
          </a:prstGeom>
        </p:spPr>
        <p:txBody>
          <a:bodyPr vert="horz" lIns="91440" tIns="45720" rIns="91440" bIns="45720" rtlCol="0" anchor="ctr">
            <a:normAutofit/>
          </a:bodyPr>
          <a:lstStyle/>
          <a:p>
            <a:pPr indent="-228600" defTabSz="914400">
              <a:lnSpc>
                <a:spcPct val="120000"/>
              </a:lnSpc>
              <a:spcAft>
                <a:spcPts val="600"/>
              </a:spcAft>
              <a:buClr>
                <a:schemeClr val="accent1"/>
              </a:buClr>
              <a:buSzPct val="160000"/>
              <a:buFont typeface="Arial" panose="020B0604020202020204" pitchFamily="34" charset="0"/>
              <a:buChar char="•"/>
            </a:pPr>
            <a:r>
              <a:rPr lang="en-US" cap="all" dirty="0"/>
              <a:t>As we can see from the dendrogram, the system allows us to divide clients into 3 clusters. </a:t>
            </a:r>
          </a:p>
          <a:p>
            <a:pPr indent="-228600" defTabSz="914400">
              <a:lnSpc>
                <a:spcPct val="120000"/>
              </a:lnSpc>
              <a:spcAft>
                <a:spcPts val="600"/>
              </a:spcAft>
              <a:buClr>
                <a:schemeClr val="accent1"/>
              </a:buClr>
              <a:buSzPct val="160000"/>
              <a:buFont typeface="Arial" panose="020B0604020202020204" pitchFamily="34" charset="0"/>
              <a:buChar char="•"/>
            </a:pPr>
            <a:r>
              <a:rPr lang="en-US" cap="all" dirty="0"/>
              <a:t>However, according to the terms of reference during training, the model based on the K-Means algorithm will be divided into 4 clusters.</a:t>
            </a:r>
          </a:p>
        </p:txBody>
      </p:sp>
      <p:pic>
        <p:nvPicPr>
          <p:cNvPr id="3" name="Picture 2">
            <a:extLst>
              <a:ext uri="{FF2B5EF4-FFF2-40B4-BE49-F238E27FC236}">
                <a16:creationId xmlns:a16="http://schemas.microsoft.com/office/drawing/2014/main" id="{FEA51B54-A73A-8354-7087-5C1A352E7D8E}"/>
              </a:ext>
            </a:extLst>
          </p:cNvPr>
          <p:cNvPicPr>
            <a:picLocks noChangeAspect="1"/>
          </p:cNvPicPr>
          <p:nvPr/>
        </p:nvPicPr>
        <p:blipFill>
          <a:blip r:embed="rId2"/>
          <a:stretch>
            <a:fillRect/>
          </a:stretch>
        </p:blipFill>
        <p:spPr>
          <a:xfrm>
            <a:off x="7939065" y="138072"/>
            <a:ext cx="2166006" cy="2800338"/>
          </a:xfrm>
          <a:prstGeom prst="rect">
            <a:avLst/>
          </a:prstGeom>
          <a:ln w="57150" cmpd="thinThick">
            <a:solidFill>
              <a:schemeClr val="bg1">
                <a:lumMod val="50000"/>
              </a:schemeClr>
            </a:solidFill>
            <a:miter lim="800000"/>
          </a:ln>
        </p:spPr>
      </p:pic>
      <p:pic>
        <p:nvPicPr>
          <p:cNvPr id="5" name="Content Placeholder 4">
            <a:extLst>
              <a:ext uri="{FF2B5EF4-FFF2-40B4-BE49-F238E27FC236}">
                <a16:creationId xmlns:a16="http://schemas.microsoft.com/office/drawing/2014/main" id="{627F18D1-2630-484F-94F4-AAAFE57F37A9}"/>
              </a:ext>
            </a:extLst>
          </p:cNvPr>
          <p:cNvPicPr>
            <a:picLocks noGrp="1" noChangeAspect="1"/>
          </p:cNvPicPr>
          <p:nvPr>
            <p:ph sz="quarter" idx="13"/>
          </p:nvPr>
        </p:nvPicPr>
        <p:blipFill>
          <a:blip r:embed="rId3"/>
          <a:stretch>
            <a:fillRect/>
          </a:stretch>
        </p:blipFill>
        <p:spPr>
          <a:xfrm>
            <a:off x="6643957" y="3096879"/>
            <a:ext cx="4597094" cy="3275430"/>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1475628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123-4066-7E43-9DDC-E5BBBD4A8996}"/>
              </a:ext>
            </a:extLst>
          </p:cNvPr>
          <p:cNvSpPr>
            <a:spLocks noGrp="1"/>
          </p:cNvSpPr>
          <p:nvPr>
            <p:ph type="title"/>
          </p:nvPr>
        </p:nvSpPr>
        <p:spPr/>
        <p:txBody>
          <a:bodyPr>
            <a:normAutofit fontScale="90000"/>
          </a:bodyPr>
          <a:lstStyle/>
          <a:p>
            <a:pPr algn="ctr"/>
            <a:r>
              <a:rPr lang="en-AU" b="1" dirty="0"/>
              <a:t>Plot distributions of features for the clusters</a:t>
            </a:r>
            <a:br>
              <a:rPr lang="en-AU" dirty="0"/>
            </a:br>
            <a:endParaRPr lang="en-US" dirty="0"/>
          </a:p>
        </p:txBody>
      </p:sp>
      <p:pic>
        <p:nvPicPr>
          <p:cNvPr id="6" name="Picture 5">
            <a:extLst>
              <a:ext uri="{FF2B5EF4-FFF2-40B4-BE49-F238E27FC236}">
                <a16:creationId xmlns:a16="http://schemas.microsoft.com/office/drawing/2014/main" id="{6DBC67EE-E488-CF6D-9550-68295ACBD431}"/>
              </a:ext>
            </a:extLst>
          </p:cNvPr>
          <p:cNvPicPr>
            <a:picLocks noChangeAspect="1"/>
          </p:cNvPicPr>
          <p:nvPr/>
        </p:nvPicPr>
        <p:blipFill>
          <a:blip r:embed="rId2"/>
          <a:stretch>
            <a:fillRect/>
          </a:stretch>
        </p:blipFill>
        <p:spPr>
          <a:xfrm>
            <a:off x="590868" y="1784720"/>
            <a:ext cx="4355175" cy="3235516"/>
          </a:xfrm>
          <a:prstGeom prst="rect">
            <a:avLst/>
          </a:prstGeom>
        </p:spPr>
      </p:pic>
      <p:pic>
        <p:nvPicPr>
          <p:cNvPr id="13" name="Picture 12">
            <a:extLst>
              <a:ext uri="{FF2B5EF4-FFF2-40B4-BE49-F238E27FC236}">
                <a16:creationId xmlns:a16="http://schemas.microsoft.com/office/drawing/2014/main" id="{67E01E87-47EA-DE2F-4498-32CE60FECD98}"/>
              </a:ext>
            </a:extLst>
          </p:cNvPr>
          <p:cNvPicPr>
            <a:picLocks noChangeAspect="1"/>
          </p:cNvPicPr>
          <p:nvPr/>
        </p:nvPicPr>
        <p:blipFill>
          <a:blip r:embed="rId3"/>
          <a:stretch>
            <a:fillRect/>
          </a:stretch>
        </p:blipFill>
        <p:spPr>
          <a:xfrm>
            <a:off x="5627148" y="2858056"/>
            <a:ext cx="4882728" cy="3213948"/>
          </a:xfrm>
          <a:prstGeom prst="rect">
            <a:avLst/>
          </a:prstGeom>
        </p:spPr>
      </p:pic>
      <p:sp>
        <p:nvSpPr>
          <p:cNvPr id="15" name="TextBox 14">
            <a:extLst>
              <a:ext uri="{FF2B5EF4-FFF2-40B4-BE49-F238E27FC236}">
                <a16:creationId xmlns:a16="http://schemas.microsoft.com/office/drawing/2014/main" id="{55FC5B16-9D48-E3FA-5664-145DA2155895}"/>
              </a:ext>
            </a:extLst>
          </p:cNvPr>
          <p:cNvSpPr txBox="1"/>
          <p:nvPr/>
        </p:nvSpPr>
        <p:spPr>
          <a:xfrm>
            <a:off x="5627148" y="1533110"/>
            <a:ext cx="6136640" cy="1200329"/>
          </a:xfrm>
          <a:prstGeom prst="rect">
            <a:avLst/>
          </a:prstGeom>
          <a:noFill/>
        </p:spPr>
        <p:txBody>
          <a:bodyPr wrap="square">
            <a:spAutoFit/>
          </a:bodyPr>
          <a:lstStyle/>
          <a:p>
            <a:pPr algn="l"/>
            <a:r>
              <a:rPr lang="en-US" sz="1800" dirty="0"/>
              <a:t>The following features have an explicit division into clusters:</a:t>
            </a:r>
            <a:r>
              <a:rPr lang="en-US" altLang="zh-CN" sz="1800" dirty="0"/>
              <a:t> </a:t>
            </a:r>
            <a:br>
              <a:rPr lang="en-US" altLang="zh-CN" sz="1800" dirty="0"/>
            </a:br>
            <a:r>
              <a:rPr lang="en-US" altLang="zh-CN" sz="1800" dirty="0"/>
              <a:t>                             </a:t>
            </a:r>
            <a:r>
              <a:rPr lang="en-US" sz="1800" dirty="0" err="1"/>
              <a:t>month_to_end</a:t>
            </a:r>
            <a:br>
              <a:rPr lang="en-US" sz="1800" dirty="0"/>
            </a:br>
            <a:r>
              <a:rPr lang="en-US" sz="1800" dirty="0"/>
              <a:t>                             contract_6m</a:t>
            </a:r>
            <a:br>
              <a:rPr lang="en-US" sz="1800" dirty="0"/>
            </a:br>
            <a:r>
              <a:rPr lang="en-US" sz="1800" dirty="0"/>
              <a:t>                             </a:t>
            </a:r>
            <a:r>
              <a:rPr lang="en-US" sz="1800" dirty="0" err="1"/>
              <a:t>contract_year</a:t>
            </a:r>
            <a:r>
              <a:rPr lang="en-US" sz="1800" dirty="0"/>
              <a:t>.</a:t>
            </a:r>
            <a:endParaRPr lang="en-AU" b="0" i="0" dirty="0">
              <a:solidFill>
                <a:srgbClr val="212121"/>
              </a:solidFill>
              <a:effectLst/>
              <a:latin typeface="Roboto" panose="02000000000000000000" pitchFamily="2" charset="0"/>
            </a:endParaRPr>
          </a:p>
        </p:txBody>
      </p:sp>
    </p:spTree>
    <p:extLst>
      <p:ext uri="{BB962C8B-B14F-4D97-AF65-F5344CB8AC3E}">
        <p14:creationId xmlns:p14="http://schemas.microsoft.com/office/powerpoint/2010/main" val="3438787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F00BBB-C3C6-AA2D-80A6-E3BCDB18638B}"/>
              </a:ext>
            </a:extLst>
          </p:cNvPr>
          <p:cNvPicPr>
            <a:picLocks noChangeAspect="1"/>
          </p:cNvPicPr>
          <p:nvPr/>
        </p:nvPicPr>
        <p:blipFill>
          <a:blip r:embed="rId2"/>
          <a:stretch>
            <a:fillRect/>
          </a:stretch>
        </p:blipFill>
        <p:spPr>
          <a:xfrm>
            <a:off x="6320775" y="451371"/>
            <a:ext cx="5142813" cy="2455692"/>
          </a:xfrm>
          <a:prstGeom prst="rect">
            <a:avLst/>
          </a:prstGeom>
          <a:ln>
            <a:noFill/>
          </a:ln>
        </p:spPr>
      </p:pic>
      <p:pic>
        <p:nvPicPr>
          <p:cNvPr id="10" name="Picture 9">
            <a:extLst>
              <a:ext uri="{FF2B5EF4-FFF2-40B4-BE49-F238E27FC236}">
                <a16:creationId xmlns:a16="http://schemas.microsoft.com/office/drawing/2014/main" id="{389EE583-D3D8-21D4-A86F-2ECBE25FA0F5}"/>
              </a:ext>
            </a:extLst>
          </p:cNvPr>
          <p:cNvPicPr>
            <a:picLocks noChangeAspect="1"/>
          </p:cNvPicPr>
          <p:nvPr/>
        </p:nvPicPr>
        <p:blipFill>
          <a:blip r:embed="rId3"/>
          <a:stretch>
            <a:fillRect/>
          </a:stretch>
        </p:blipFill>
        <p:spPr>
          <a:xfrm>
            <a:off x="6320775" y="3471870"/>
            <a:ext cx="5142813" cy="2444109"/>
          </a:xfrm>
          <a:prstGeom prst="rect">
            <a:avLst/>
          </a:prstGeom>
          <a:ln>
            <a:noFill/>
          </a:ln>
        </p:spPr>
      </p:pic>
      <p:graphicFrame>
        <p:nvGraphicFramePr>
          <p:cNvPr id="15" name="Text Placeholder 12">
            <a:extLst>
              <a:ext uri="{FF2B5EF4-FFF2-40B4-BE49-F238E27FC236}">
                <a16:creationId xmlns:a16="http://schemas.microsoft.com/office/drawing/2014/main" id="{F1C8C693-F51D-0F1D-4099-431005576D09}"/>
              </a:ext>
            </a:extLst>
          </p:cNvPr>
          <p:cNvGraphicFramePr/>
          <p:nvPr/>
        </p:nvGraphicFramePr>
        <p:xfrm>
          <a:off x="572620" y="950409"/>
          <a:ext cx="4949172" cy="3680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31777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588BD-05BD-DE4A-AA2A-E6C045594DF6}"/>
              </a:ext>
            </a:extLst>
          </p:cNvPr>
          <p:cNvSpPr>
            <a:spLocks noGrp="1"/>
          </p:cNvSpPr>
          <p:nvPr>
            <p:ph type="title"/>
          </p:nvPr>
        </p:nvSpPr>
        <p:spPr>
          <a:xfrm>
            <a:off x="685801" y="343000"/>
            <a:ext cx="10396882" cy="1151965"/>
          </a:xfrm>
        </p:spPr>
        <p:txBody>
          <a:bodyPr/>
          <a:lstStyle/>
          <a:p>
            <a:r>
              <a:rPr lang="en-AU" dirty="0"/>
              <a:t>Adaptive boost classifier</a:t>
            </a:r>
            <a:endParaRPr lang="en-US" dirty="0"/>
          </a:p>
        </p:txBody>
      </p:sp>
      <p:pic>
        <p:nvPicPr>
          <p:cNvPr id="5" name="Content Placeholder 4">
            <a:extLst>
              <a:ext uri="{FF2B5EF4-FFF2-40B4-BE49-F238E27FC236}">
                <a16:creationId xmlns:a16="http://schemas.microsoft.com/office/drawing/2014/main" id="{F7D2B454-78A4-59C0-1FD7-9F520CE361FE}"/>
              </a:ext>
            </a:extLst>
          </p:cNvPr>
          <p:cNvPicPr>
            <a:picLocks noGrp="1" noChangeAspect="1"/>
          </p:cNvPicPr>
          <p:nvPr>
            <p:ph sz="quarter" idx="13"/>
          </p:nvPr>
        </p:nvPicPr>
        <p:blipFill>
          <a:blip r:embed="rId2"/>
          <a:stretch>
            <a:fillRect/>
          </a:stretch>
        </p:blipFill>
        <p:spPr>
          <a:xfrm>
            <a:off x="4014041" y="1842399"/>
            <a:ext cx="3969900" cy="3173199"/>
          </a:xfrm>
        </p:spPr>
      </p:pic>
      <p:pic>
        <p:nvPicPr>
          <p:cNvPr id="7" name="Picture 6">
            <a:extLst>
              <a:ext uri="{FF2B5EF4-FFF2-40B4-BE49-F238E27FC236}">
                <a16:creationId xmlns:a16="http://schemas.microsoft.com/office/drawing/2014/main" id="{6DF09D43-ACA7-7786-35D9-026C8DF3073D}"/>
              </a:ext>
            </a:extLst>
          </p:cNvPr>
          <p:cNvPicPr>
            <a:picLocks noChangeAspect="1"/>
          </p:cNvPicPr>
          <p:nvPr/>
        </p:nvPicPr>
        <p:blipFill>
          <a:blip r:embed="rId3"/>
          <a:stretch>
            <a:fillRect/>
          </a:stretch>
        </p:blipFill>
        <p:spPr>
          <a:xfrm>
            <a:off x="44689" y="1842400"/>
            <a:ext cx="3812530" cy="3173199"/>
          </a:xfrm>
          <a:prstGeom prst="rect">
            <a:avLst/>
          </a:prstGeom>
        </p:spPr>
      </p:pic>
      <p:sp>
        <p:nvSpPr>
          <p:cNvPr id="8" name="TextBox 7">
            <a:extLst>
              <a:ext uri="{FF2B5EF4-FFF2-40B4-BE49-F238E27FC236}">
                <a16:creationId xmlns:a16="http://schemas.microsoft.com/office/drawing/2014/main" id="{7B31C614-AFA8-F1ED-2402-4C4A7B09C63C}"/>
              </a:ext>
            </a:extLst>
          </p:cNvPr>
          <p:cNvSpPr txBox="1"/>
          <p:nvPr/>
        </p:nvSpPr>
        <p:spPr>
          <a:xfrm>
            <a:off x="8140212" y="1964899"/>
            <a:ext cx="3624157" cy="3170099"/>
          </a:xfrm>
          <a:prstGeom prst="rect">
            <a:avLst/>
          </a:prstGeom>
          <a:noFill/>
        </p:spPr>
        <p:txBody>
          <a:bodyPr wrap="square" rtlCol="0">
            <a:spAutoFit/>
          </a:bodyPr>
          <a:lstStyle/>
          <a:p>
            <a:r>
              <a:rPr lang="en-US" altLang="zh-CN" sz="1400" b="1" u="sng" kern="1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rPr>
              <a:t>Model Strengths: </a:t>
            </a: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With high precision and recall, AdaBoost classifier is effective at identifying customers likely to churn and is also reliable in minimizing misclassification of loyal customers.</a:t>
            </a:r>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b="1" u="sng" kern="1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rPr>
              <a:t>Areas for Improvement: </a:t>
            </a:r>
            <a:r>
              <a:rPr lang="en-US" altLang="zh-CN" sz="1400" b="1" kern="100" dirty="0">
                <a:effectLst/>
                <a:latin typeface="等线" panose="02010600030101010101" pitchFamily="2" charset="-122"/>
                <a:ea typeface="等线" panose="02010600030101010101" pitchFamily="2" charset="-122"/>
                <a:cs typeface="Times New Roman" panose="02020603050405020304" pitchFamily="18" charset="0"/>
              </a:rPr>
              <a:t>False negatives (missed churners) indicate the model may overlook some customers who are at risk of leaving. Consider additional techniques like hyperparameter tuning, ensemble methods with different configurations, or gathering more features if reducing false negatives is a priority.</a:t>
            </a:r>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674589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F4B-2678-0F4F-8BC4-14ADA3CED07F}"/>
              </a:ext>
            </a:extLst>
          </p:cNvPr>
          <p:cNvSpPr>
            <a:spLocks noGrp="1"/>
          </p:cNvSpPr>
          <p:nvPr>
            <p:ph type="title"/>
          </p:nvPr>
        </p:nvSpPr>
        <p:spPr>
          <a:xfrm>
            <a:off x="685801" y="685800"/>
            <a:ext cx="3491683" cy="4453732"/>
          </a:xfrm>
        </p:spPr>
        <p:txBody>
          <a:bodyPr>
            <a:normAutofit/>
          </a:bodyPr>
          <a:lstStyle/>
          <a:p>
            <a:r>
              <a:rPr lang="en-AU" sz="4600"/>
              <a:t>Train dataset with “long regression” method</a:t>
            </a:r>
            <a:endParaRPr lang="en-US" sz="4600"/>
          </a:p>
        </p:txBody>
      </p:sp>
      <p:sp>
        <p:nvSpPr>
          <p:cNvPr id="10" name="TextBox 9">
            <a:extLst>
              <a:ext uri="{FF2B5EF4-FFF2-40B4-BE49-F238E27FC236}">
                <a16:creationId xmlns:a16="http://schemas.microsoft.com/office/drawing/2014/main" id="{4D415A4A-1562-C64A-FF86-A0AC464912D6}"/>
              </a:ext>
            </a:extLst>
          </p:cNvPr>
          <p:cNvSpPr txBox="1"/>
          <p:nvPr/>
        </p:nvSpPr>
        <p:spPr>
          <a:xfrm>
            <a:off x="4081950" y="755018"/>
            <a:ext cx="6876882" cy="1477328"/>
          </a:xfrm>
          <a:prstGeom prst="rect">
            <a:avLst/>
          </a:prstGeom>
          <a:noFill/>
        </p:spPr>
        <p:txBody>
          <a:bodyPr wrap="square" rtlCol="0">
            <a:spAutoFit/>
          </a:bodyPr>
          <a:lstStyle/>
          <a:p>
            <a:r>
              <a:rPr lang="en-US" altLang="zh-CN" b="1" dirty="0">
                <a:latin typeface="等线" panose="02010600030101010101" pitchFamily="2" charset="-122"/>
                <a:cs typeface="Times New Roman" panose="02020603050405020304" pitchFamily="18" charset="0"/>
              </a:rPr>
              <a:t>T</a:t>
            </a:r>
            <a:r>
              <a:rPr lang="en-US" altLang="zh-CN" sz="1800" b="1" dirty="0">
                <a:effectLst/>
                <a:latin typeface="等线" panose="02010600030101010101" pitchFamily="2" charset="-122"/>
                <a:cs typeface="Times New Roman" panose="02020603050405020304" pitchFamily="18" charset="0"/>
              </a:rPr>
              <a:t>his section demonstrates setting up a logistic regression model for a binary classification problem and using stratified data splitting to handle class imbalance. Stratification helps maintain the original class proportions in both training and test sets, ensuring the model is trained and tested fairly across the classes.</a:t>
            </a:r>
            <a:endParaRPr lang="zh-CN" altLang="en-US" b="1" dirty="0"/>
          </a:p>
        </p:txBody>
      </p:sp>
      <p:pic>
        <p:nvPicPr>
          <p:cNvPr id="12" name="Content Placeholder 4">
            <a:extLst>
              <a:ext uri="{FF2B5EF4-FFF2-40B4-BE49-F238E27FC236}">
                <a16:creationId xmlns:a16="http://schemas.microsoft.com/office/drawing/2014/main" id="{5D898B61-3590-2A7E-E978-65F4871D8772}"/>
              </a:ext>
            </a:extLst>
          </p:cNvPr>
          <p:cNvPicPr>
            <a:picLocks noGrp="1" noChangeAspect="1"/>
          </p:cNvPicPr>
          <p:nvPr>
            <p:ph sz="quarter" idx="13"/>
          </p:nvPr>
        </p:nvPicPr>
        <p:blipFill>
          <a:blip r:embed="rId2"/>
          <a:stretch>
            <a:fillRect/>
          </a:stretch>
        </p:blipFill>
        <p:spPr>
          <a:xfrm>
            <a:off x="5029327" y="2497096"/>
            <a:ext cx="5309674" cy="2867222"/>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4095509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B1AC45A-F9B7-4D03-9EC3-BA0410EE6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34" y="1"/>
            <a:ext cx="11721533" cy="398062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27F18D1-2630-484F-94F4-AAAFE57F37A9}"/>
              </a:ext>
            </a:extLst>
          </p:cNvPr>
          <p:cNvPicPr>
            <a:picLocks noGrp="1" noChangeAspect="1"/>
          </p:cNvPicPr>
          <p:nvPr>
            <p:ph sz="quarter" idx="13"/>
          </p:nvPr>
        </p:nvPicPr>
        <p:blipFill>
          <a:blip r:embed="rId3"/>
          <a:stretch>
            <a:fillRect/>
          </a:stretch>
        </p:blipFill>
        <p:spPr>
          <a:xfrm>
            <a:off x="102153" y="-1"/>
            <a:ext cx="5586839" cy="3980623"/>
          </a:xfrm>
          <a:prstGeom prst="rect">
            <a:avLst/>
          </a:prstGeom>
          <a:ln>
            <a:noFill/>
          </a:ln>
        </p:spPr>
      </p:pic>
      <p:sp>
        <p:nvSpPr>
          <p:cNvPr id="15" name="Rectangle 14">
            <a:extLst>
              <a:ext uri="{FF2B5EF4-FFF2-40B4-BE49-F238E27FC236}">
                <a16:creationId xmlns:a16="http://schemas.microsoft.com/office/drawing/2014/main" id="{9851FC3B-CE9A-4567-83E2-E185C75C4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134" y="4109680"/>
            <a:ext cx="11730000" cy="2299058"/>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3C4B326-7F48-114F-8A19-04C1AD40D76F}"/>
              </a:ext>
            </a:extLst>
          </p:cNvPr>
          <p:cNvSpPr>
            <a:spLocks noGrp="1"/>
          </p:cNvSpPr>
          <p:nvPr>
            <p:ph type="title"/>
          </p:nvPr>
        </p:nvSpPr>
        <p:spPr>
          <a:xfrm>
            <a:off x="685801" y="4267829"/>
            <a:ext cx="3373149" cy="1608035"/>
          </a:xfrm>
        </p:spPr>
        <p:txBody>
          <a:bodyPr vert="horz" lIns="91440" tIns="45720" rIns="91440" bIns="45720" rtlCol="0" anchor="ctr">
            <a:normAutofit/>
          </a:bodyPr>
          <a:lstStyle/>
          <a:p>
            <a:r>
              <a:rPr lang="en-US" sz="2600" b="1" dirty="0">
                <a:solidFill>
                  <a:schemeClr val="bg1"/>
                </a:solidFill>
              </a:rPr>
              <a:t>Standardize the data and plot a dendrogram </a:t>
            </a:r>
            <a:br>
              <a:rPr lang="en-US" sz="2600" b="1" dirty="0">
                <a:solidFill>
                  <a:schemeClr val="bg1"/>
                </a:solidFill>
              </a:rPr>
            </a:br>
            <a:endParaRPr lang="en-US" sz="2600" dirty="0">
              <a:solidFill>
                <a:schemeClr val="bg1"/>
              </a:solidFill>
            </a:endParaRPr>
          </a:p>
        </p:txBody>
      </p:sp>
      <p:sp>
        <p:nvSpPr>
          <p:cNvPr id="8" name="TextBox 7">
            <a:extLst>
              <a:ext uri="{FF2B5EF4-FFF2-40B4-BE49-F238E27FC236}">
                <a16:creationId xmlns:a16="http://schemas.microsoft.com/office/drawing/2014/main" id="{9D57223D-1D40-FF4F-B426-A07D86F1D0F9}"/>
              </a:ext>
            </a:extLst>
          </p:cNvPr>
          <p:cNvSpPr txBox="1"/>
          <p:nvPr/>
        </p:nvSpPr>
        <p:spPr>
          <a:xfrm>
            <a:off x="6096000" y="1366231"/>
            <a:ext cx="4816678" cy="1608035"/>
          </a:xfrm>
          <a:prstGeom prst="rect">
            <a:avLst/>
          </a:prstGeom>
        </p:spPr>
        <p:txBody>
          <a:bodyPr vert="horz" lIns="91440" tIns="45720" rIns="91440" bIns="45720" rtlCol="0" anchor="ctr">
            <a:normAutofit fontScale="85000" lnSpcReduction="10000"/>
          </a:bodyPr>
          <a:lstStyle/>
          <a:p>
            <a:pPr indent="-228600" defTabSz="914400">
              <a:lnSpc>
                <a:spcPct val="120000"/>
              </a:lnSpc>
              <a:spcAft>
                <a:spcPts val="600"/>
              </a:spcAft>
              <a:buClr>
                <a:schemeClr val="accent1"/>
              </a:buClr>
              <a:buSzPct val="160000"/>
              <a:buFont typeface="Arial" panose="020B0604020202020204" pitchFamily="34" charset="0"/>
              <a:buChar char="•"/>
            </a:pPr>
            <a:r>
              <a:rPr lang="en-US" cap="all" dirty="0"/>
              <a:t>As we can see from the dendrogram, the system allows us to divide clients into 3 clusters. </a:t>
            </a:r>
          </a:p>
          <a:p>
            <a:pPr indent="-228600" defTabSz="914400">
              <a:lnSpc>
                <a:spcPct val="120000"/>
              </a:lnSpc>
              <a:spcAft>
                <a:spcPts val="600"/>
              </a:spcAft>
              <a:buClr>
                <a:schemeClr val="accent1"/>
              </a:buClr>
              <a:buSzPct val="160000"/>
              <a:buFont typeface="Arial" panose="020B0604020202020204" pitchFamily="34" charset="0"/>
              <a:buChar char="•"/>
            </a:pPr>
            <a:r>
              <a:rPr lang="en-US" cap="all" dirty="0"/>
              <a:t>However, according to the terms of reference during training, the model based on the K-Means algorithm will be divided into 5 clusters.</a:t>
            </a:r>
          </a:p>
        </p:txBody>
      </p:sp>
      <p:pic>
        <p:nvPicPr>
          <p:cNvPr id="7" name="Picture 6">
            <a:extLst>
              <a:ext uri="{FF2B5EF4-FFF2-40B4-BE49-F238E27FC236}">
                <a16:creationId xmlns:a16="http://schemas.microsoft.com/office/drawing/2014/main" id="{A9C5504F-E82D-D64A-9218-C1CF63DABAA9}"/>
              </a:ext>
            </a:extLst>
          </p:cNvPr>
          <p:cNvPicPr>
            <a:picLocks noChangeAspect="1"/>
          </p:cNvPicPr>
          <p:nvPr/>
        </p:nvPicPr>
        <p:blipFill>
          <a:blip r:embed="rId4"/>
          <a:stretch>
            <a:fillRect/>
          </a:stretch>
        </p:blipFill>
        <p:spPr>
          <a:xfrm>
            <a:off x="5688992" y="4179925"/>
            <a:ext cx="5794811" cy="2158567"/>
          </a:xfrm>
          <a:prstGeom prst="rect">
            <a:avLst/>
          </a:prstGeom>
          <a:ln>
            <a:noFill/>
          </a:ln>
        </p:spPr>
      </p:pic>
    </p:spTree>
    <p:extLst>
      <p:ext uri="{BB962C8B-B14F-4D97-AF65-F5344CB8AC3E}">
        <p14:creationId xmlns:p14="http://schemas.microsoft.com/office/powerpoint/2010/main" val="271500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123-4066-7E43-9DDC-E5BBBD4A8996}"/>
              </a:ext>
            </a:extLst>
          </p:cNvPr>
          <p:cNvSpPr>
            <a:spLocks noGrp="1"/>
          </p:cNvSpPr>
          <p:nvPr>
            <p:ph type="title"/>
          </p:nvPr>
        </p:nvSpPr>
        <p:spPr/>
        <p:txBody>
          <a:bodyPr>
            <a:normAutofit fontScale="90000"/>
          </a:bodyPr>
          <a:lstStyle/>
          <a:p>
            <a:r>
              <a:rPr lang="en-AU" b="1" dirty="0"/>
              <a:t>Plot distributions of features for the clusters. </a:t>
            </a:r>
            <a:br>
              <a:rPr lang="en-AU" dirty="0"/>
            </a:br>
            <a:endParaRPr lang="en-US" dirty="0"/>
          </a:p>
        </p:txBody>
      </p:sp>
      <p:pic>
        <p:nvPicPr>
          <p:cNvPr id="4" name="Content Placeholder 4">
            <a:extLst>
              <a:ext uri="{FF2B5EF4-FFF2-40B4-BE49-F238E27FC236}">
                <a16:creationId xmlns:a16="http://schemas.microsoft.com/office/drawing/2014/main" id="{2104DD8D-1A6C-EA42-9438-362192D5407C}"/>
              </a:ext>
            </a:extLst>
          </p:cNvPr>
          <p:cNvPicPr>
            <a:picLocks noGrp="1" noChangeAspect="1"/>
          </p:cNvPicPr>
          <p:nvPr>
            <p:ph sz="quarter" idx="13"/>
          </p:nvPr>
        </p:nvPicPr>
        <p:blipFill>
          <a:blip r:embed="rId2"/>
          <a:srcRect t="2783"/>
          <a:stretch/>
        </p:blipFill>
        <p:spPr>
          <a:xfrm>
            <a:off x="4441870" y="2063750"/>
            <a:ext cx="2882810" cy="3311525"/>
          </a:xfrm>
          <a:prstGeom prst="rect">
            <a:avLst/>
          </a:prstGeom>
          <a:ln>
            <a:noFill/>
          </a:ln>
        </p:spPr>
      </p:pic>
      <p:pic>
        <p:nvPicPr>
          <p:cNvPr id="5" name="Content Placeholder 4">
            <a:extLst>
              <a:ext uri="{FF2B5EF4-FFF2-40B4-BE49-F238E27FC236}">
                <a16:creationId xmlns:a16="http://schemas.microsoft.com/office/drawing/2014/main" id="{E2BDA655-5A87-EF4F-8B62-8C659C982A12}"/>
              </a:ext>
            </a:extLst>
          </p:cNvPr>
          <p:cNvPicPr>
            <a:picLocks noChangeAspect="1"/>
          </p:cNvPicPr>
          <p:nvPr/>
        </p:nvPicPr>
        <p:blipFill>
          <a:blip r:embed="rId3"/>
          <a:stretch>
            <a:fillRect/>
          </a:stretch>
        </p:blipFill>
        <p:spPr>
          <a:xfrm>
            <a:off x="685801" y="2063749"/>
            <a:ext cx="3506320" cy="3311525"/>
          </a:xfrm>
          <a:prstGeom prst="rect">
            <a:avLst/>
          </a:prstGeom>
        </p:spPr>
      </p:pic>
      <p:pic>
        <p:nvPicPr>
          <p:cNvPr id="7" name="Picture 6">
            <a:extLst>
              <a:ext uri="{FF2B5EF4-FFF2-40B4-BE49-F238E27FC236}">
                <a16:creationId xmlns:a16="http://schemas.microsoft.com/office/drawing/2014/main" id="{E9DDE273-5C2D-E644-9F2D-2CFDC2E6D7E7}"/>
              </a:ext>
            </a:extLst>
          </p:cNvPr>
          <p:cNvPicPr>
            <a:picLocks noChangeAspect="1"/>
          </p:cNvPicPr>
          <p:nvPr/>
        </p:nvPicPr>
        <p:blipFill>
          <a:blip r:embed="rId4"/>
          <a:stretch>
            <a:fillRect/>
          </a:stretch>
        </p:blipFill>
        <p:spPr>
          <a:xfrm>
            <a:off x="7574429" y="2326321"/>
            <a:ext cx="3563486" cy="2786380"/>
          </a:xfrm>
          <a:prstGeom prst="rect">
            <a:avLst/>
          </a:prstGeom>
        </p:spPr>
      </p:pic>
    </p:spTree>
    <p:extLst>
      <p:ext uri="{BB962C8B-B14F-4D97-AF65-F5344CB8AC3E}">
        <p14:creationId xmlns:p14="http://schemas.microsoft.com/office/powerpoint/2010/main" val="248712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12F17E-378A-48DF-A7D0-616F75D5C4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Freeform 11">
            <a:extLst>
              <a:ext uri="{FF2B5EF4-FFF2-40B4-BE49-F238E27FC236}">
                <a16:creationId xmlns:a16="http://schemas.microsoft.com/office/drawing/2014/main" id="{908915DF-1091-4602-9B1A-C0677439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6" name="Freeform 13">
            <a:extLst>
              <a:ext uri="{FF2B5EF4-FFF2-40B4-BE49-F238E27FC236}">
                <a16:creationId xmlns:a16="http://schemas.microsoft.com/office/drawing/2014/main" id="{6CFA88D5-4955-401D-884D-20970DD4E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8" name="Freeform 25">
            <a:extLst>
              <a:ext uri="{FF2B5EF4-FFF2-40B4-BE49-F238E27FC236}">
                <a16:creationId xmlns:a16="http://schemas.microsoft.com/office/drawing/2014/main" id="{164D267B-C17A-4774-88F8-99CC562E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0" name="Freeform 14">
            <a:extLst>
              <a:ext uri="{FF2B5EF4-FFF2-40B4-BE49-F238E27FC236}">
                <a16:creationId xmlns:a16="http://schemas.microsoft.com/office/drawing/2014/main" id="{C1C5AED6-50C3-434F-B16D-A7A833763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2" name="5-Point Star 24">
            <a:extLst>
              <a:ext uri="{FF2B5EF4-FFF2-40B4-BE49-F238E27FC236}">
                <a16:creationId xmlns:a16="http://schemas.microsoft.com/office/drawing/2014/main" id="{AFF213A5-1AFF-47E9-83C0-F71BD7388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FC64A235-91A1-4814-B8ED-7C5A181BEC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CC8AAB92-DA6C-41BE-BB20-272A1C1D2B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54" y="457201"/>
            <a:ext cx="11261749" cy="3343894"/>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3E16E4-9FB2-5045-B47A-1C270E12763A}"/>
              </a:ext>
            </a:extLst>
          </p:cNvPr>
          <p:cNvPicPr>
            <a:picLocks noChangeAspect="1"/>
          </p:cNvPicPr>
          <p:nvPr/>
        </p:nvPicPr>
        <p:blipFill>
          <a:blip r:embed="rId4"/>
          <a:srcRect t="390"/>
          <a:stretch/>
        </p:blipFill>
        <p:spPr>
          <a:xfrm>
            <a:off x="6153345" y="691546"/>
            <a:ext cx="5343990" cy="2874505"/>
          </a:xfrm>
          <a:prstGeom prst="rect">
            <a:avLst/>
          </a:prstGeom>
        </p:spPr>
      </p:pic>
      <p:sp useBgFill="1">
        <p:nvSpPr>
          <p:cNvPr id="28" name="Rectangle 27">
            <a:extLst>
              <a:ext uri="{FF2B5EF4-FFF2-40B4-BE49-F238E27FC236}">
                <a16:creationId xmlns:a16="http://schemas.microsoft.com/office/drawing/2014/main" id="{E9AD45EC-5A44-453E-9EA7-6D5D9C3E32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6974"/>
            <a:ext cx="12188952" cy="260102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BD782F3-F762-45EF-A88F-C9996D2F8B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4" y="4491323"/>
            <a:ext cx="12201086" cy="0"/>
          </a:xfrm>
          <a:prstGeom prst="line">
            <a:avLst/>
          </a:pr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9C8F00F-7C12-304B-A5B8-6C3FB9F3A586}"/>
              </a:ext>
            </a:extLst>
          </p:cNvPr>
          <p:cNvSpPr>
            <a:spLocks noGrp="1"/>
          </p:cNvSpPr>
          <p:nvPr>
            <p:ph type="title"/>
          </p:nvPr>
        </p:nvSpPr>
        <p:spPr>
          <a:xfrm>
            <a:off x="685912" y="4714814"/>
            <a:ext cx="10818199" cy="1923617"/>
          </a:xfrm>
        </p:spPr>
        <p:txBody>
          <a:bodyPr vert="horz" lIns="91440" tIns="45720" rIns="91440" bIns="45720" rtlCol="0" anchor="b">
            <a:normAutofit/>
          </a:bodyPr>
          <a:lstStyle/>
          <a:p>
            <a:r>
              <a:rPr lang="en-AU" sz="2400" dirty="0"/>
              <a:t>As we can see, in the main, the clusters overlap strongly.</a:t>
            </a:r>
            <a:br>
              <a:rPr lang="en-AU" sz="2400" dirty="0"/>
            </a:br>
            <a:r>
              <a:rPr lang="en-AU" sz="2400" dirty="0"/>
              <a:t>The following features have an explicit division into clusters:</a:t>
            </a:r>
            <a:r>
              <a:rPr lang="zh-CN" altLang="en-US" sz="2400" dirty="0"/>
              <a:t> </a:t>
            </a:r>
            <a:br>
              <a:rPr lang="en-AU" altLang="zh-CN" sz="2400" dirty="0"/>
            </a:br>
            <a:r>
              <a:rPr lang="en-AU" sz="2400" dirty="0" err="1"/>
              <a:t>month_to_end</a:t>
            </a:r>
            <a:br>
              <a:rPr lang="en-AU" sz="2400" dirty="0"/>
            </a:br>
            <a:r>
              <a:rPr lang="en-AU" sz="2400" dirty="0"/>
              <a:t>contract_6m</a:t>
            </a:r>
            <a:br>
              <a:rPr lang="en-AU" sz="2400" dirty="0"/>
            </a:br>
            <a:r>
              <a:rPr lang="en-AU" sz="2400" dirty="0" err="1"/>
              <a:t>contract_year</a:t>
            </a:r>
            <a:r>
              <a:rPr lang="en-AU" sz="2400" dirty="0"/>
              <a:t>. </a:t>
            </a:r>
            <a:endParaRPr lang="en-US" sz="2400" dirty="0"/>
          </a:p>
        </p:txBody>
      </p:sp>
      <p:sp>
        <p:nvSpPr>
          <p:cNvPr id="32" name="5-Point Star 8">
            <a:extLst>
              <a:ext uri="{FF2B5EF4-FFF2-40B4-BE49-F238E27FC236}">
                <a16:creationId xmlns:a16="http://schemas.microsoft.com/office/drawing/2014/main" id="{ABEDB6CB-7FA6-40C1-B974-86D579153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40470ECA-E973-7F4F-B152-754CBE2AA0A5}"/>
              </a:ext>
            </a:extLst>
          </p:cNvPr>
          <p:cNvPicPr>
            <a:picLocks noGrp="1" noChangeAspect="1"/>
          </p:cNvPicPr>
          <p:nvPr>
            <p:ph sz="quarter" idx="13"/>
          </p:nvPr>
        </p:nvPicPr>
        <p:blipFill>
          <a:blip r:embed="rId5"/>
          <a:srcRect t="19262" b="8779"/>
          <a:stretch/>
        </p:blipFill>
        <p:spPr>
          <a:xfrm>
            <a:off x="685913" y="691545"/>
            <a:ext cx="5343988" cy="2874505"/>
          </a:xfrm>
          <a:prstGeom prst="rect">
            <a:avLst/>
          </a:prstGeom>
        </p:spPr>
      </p:pic>
    </p:spTree>
    <p:extLst>
      <p:ext uri="{BB962C8B-B14F-4D97-AF65-F5344CB8AC3E}">
        <p14:creationId xmlns:p14="http://schemas.microsoft.com/office/powerpoint/2010/main" val="313361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DA91-FECA-114F-ABA7-F0A50CF81F93}"/>
              </a:ext>
            </a:extLst>
          </p:cNvPr>
          <p:cNvSpPr>
            <a:spLocks noGrp="1"/>
          </p:cNvSpPr>
          <p:nvPr>
            <p:ph type="title"/>
          </p:nvPr>
        </p:nvSpPr>
        <p:spPr>
          <a:xfrm>
            <a:off x="685801" y="685800"/>
            <a:ext cx="6397155" cy="1151965"/>
          </a:xfrm>
        </p:spPr>
        <p:txBody>
          <a:bodyPr>
            <a:normAutofit/>
          </a:bodyPr>
          <a:lstStyle/>
          <a:p>
            <a:r>
              <a:rPr lang="en-AU" sz="4200"/>
              <a:t>The gym chain One Fitness </a:t>
            </a:r>
            <a:endParaRPr lang="en-US" sz="4200"/>
          </a:p>
        </p:txBody>
      </p:sp>
      <p:sp>
        <p:nvSpPr>
          <p:cNvPr id="3" name="Content Placeholder 2">
            <a:extLst>
              <a:ext uri="{FF2B5EF4-FFF2-40B4-BE49-F238E27FC236}">
                <a16:creationId xmlns:a16="http://schemas.microsoft.com/office/drawing/2014/main" id="{428DE033-B9B5-6F4D-A34F-03E271B5B459}"/>
              </a:ext>
            </a:extLst>
          </p:cNvPr>
          <p:cNvSpPr>
            <a:spLocks noGrp="1"/>
          </p:cNvSpPr>
          <p:nvPr>
            <p:ph sz="quarter" idx="13"/>
          </p:nvPr>
        </p:nvSpPr>
        <p:spPr>
          <a:xfrm>
            <a:off x="685800" y="2076423"/>
            <a:ext cx="6397157" cy="3288739"/>
          </a:xfrm>
        </p:spPr>
        <p:txBody>
          <a:bodyPr anchor="t">
            <a:normAutofit/>
          </a:bodyPr>
          <a:lstStyle/>
          <a:p>
            <a:r>
              <a:rPr lang="en-AU" dirty="0"/>
              <a:t>how can you determine if a customer has disengaged? </a:t>
            </a:r>
          </a:p>
          <a:p>
            <a:endParaRPr lang="en-AU" dirty="0"/>
          </a:p>
          <a:p>
            <a:r>
              <a:rPr lang="en-AU" dirty="0"/>
              <a:t>However, sometimes it’s not immediately clear that a client has left; they may quietly withdraw their engagement.</a:t>
            </a:r>
            <a:endParaRPr lang="en-US" dirty="0"/>
          </a:p>
        </p:txBody>
      </p:sp>
      <p:pic>
        <p:nvPicPr>
          <p:cNvPr id="5" name="Picture 4">
            <a:extLst>
              <a:ext uri="{FF2B5EF4-FFF2-40B4-BE49-F238E27FC236}">
                <a16:creationId xmlns:a16="http://schemas.microsoft.com/office/drawing/2014/main" id="{E95BEAFD-D1B8-CD40-AE28-30F7DB2720C6}"/>
              </a:ext>
            </a:extLst>
          </p:cNvPr>
          <p:cNvPicPr>
            <a:picLocks noChangeAspect="1"/>
          </p:cNvPicPr>
          <p:nvPr/>
        </p:nvPicPr>
        <p:blipFill>
          <a:blip r:embed="rId3"/>
          <a:stretch>
            <a:fillRect/>
          </a:stretch>
        </p:blipFill>
        <p:spPr>
          <a:xfrm>
            <a:off x="7568124" y="481058"/>
            <a:ext cx="3836475" cy="4790822"/>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2292953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4DAAB9-1F6E-44A6-8EBD-11AA857B2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9CB99-A5DD-0747-AB81-426097C90948}"/>
              </a:ext>
            </a:extLst>
          </p:cNvPr>
          <p:cNvSpPr>
            <a:spLocks noGrp="1"/>
          </p:cNvSpPr>
          <p:nvPr>
            <p:ph type="title"/>
          </p:nvPr>
        </p:nvSpPr>
        <p:spPr>
          <a:xfrm>
            <a:off x="685800" y="685800"/>
            <a:ext cx="10792837" cy="1151965"/>
          </a:xfrm>
        </p:spPr>
        <p:txBody>
          <a:bodyPr>
            <a:normAutofit/>
          </a:bodyPr>
          <a:lstStyle/>
          <a:p>
            <a:r>
              <a:rPr lang="en-US" dirty="0"/>
              <a:t>recommendations</a:t>
            </a:r>
          </a:p>
        </p:txBody>
      </p:sp>
      <p:graphicFrame>
        <p:nvGraphicFramePr>
          <p:cNvPr id="5" name="Content Placeholder 2">
            <a:extLst>
              <a:ext uri="{FF2B5EF4-FFF2-40B4-BE49-F238E27FC236}">
                <a16:creationId xmlns:a16="http://schemas.microsoft.com/office/drawing/2014/main" id="{11DB54C3-047D-1A5A-0F3E-334A783DC2E6}"/>
              </a:ext>
            </a:extLst>
          </p:cNvPr>
          <p:cNvGraphicFramePr>
            <a:graphicFrameLocks noGrp="1"/>
          </p:cNvGraphicFramePr>
          <p:nvPr>
            <p:ph sz="quarter" idx="13"/>
            <p:extLst>
              <p:ext uri="{D42A27DB-BD31-4B8C-83A1-F6EECF244321}">
                <p14:modId xmlns:p14="http://schemas.microsoft.com/office/powerpoint/2010/main" val="3806743880"/>
              </p:ext>
            </p:extLst>
          </p:nvPr>
        </p:nvGraphicFramePr>
        <p:xfrm>
          <a:off x="685800" y="2063750"/>
          <a:ext cx="10793413" cy="3908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3508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2" name="Picture 8">
            <a:extLst>
              <a:ext uri="{FF2B5EF4-FFF2-40B4-BE49-F238E27FC236}">
                <a16:creationId xmlns:a16="http://schemas.microsoft.com/office/drawing/2014/main" id="{90A9C49B-76D8-4E9B-B430-D1ADF40F1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 name="Rectangle 10">
            <a:extLst>
              <a:ext uri="{FF2B5EF4-FFF2-40B4-BE49-F238E27FC236}">
                <a16:creationId xmlns:a16="http://schemas.microsoft.com/office/drawing/2014/main" id="{F88A5712-2FE0-4DD4-BDC6-099EA378A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3" name="Freeform 9">
            <a:extLst>
              <a:ext uri="{FF2B5EF4-FFF2-40B4-BE49-F238E27FC236}">
                <a16:creationId xmlns:a16="http://schemas.microsoft.com/office/drawing/2014/main" id="{448E5503-E0F8-4B94-81A3-B1FA57623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5" name="Rectangle 14">
            <a:extLst>
              <a:ext uri="{FF2B5EF4-FFF2-40B4-BE49-F238E27FC236}">
                <a16:creationId xmlns:a16="http://schemas.microsoft.com/office/drawing/2014/main" id="{CE54F896-85E7-4403-9E37-1B004731F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6" cy="6380796"/>
          </a:xfrm>
          <a:prstGeom prst="rect">
            <a:avLst/>
          </a:prstGeom>
          <a:gradFill flip="none" rotWithShape="1">
            <a:gsLst>
              <a:gs pos="34000">
                <a:schemeClr val="accent1"/>
              </a:gs>
              <a:gs pos="100000">
                <a:schemeClr val="accent1">
                  <a:lumMod val="60000"/>
                </a:schemeClr>
              </a:gs>
            </a:gsLst>
            <a:lin ang="8100000" scaled="1"/>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EA85E5E-2636-1B41-A761-C4110D3A4E69}"/>
              </a:ext>
            </a:extLst>
          </p:cNvPr>
          <p:cNvSpPr>
            <a:spLocks noGrp="1"/>
          </p:cNvSpPr>
          <p:nvPr>
            <p:ph type="title"/>
          </p:nvPr>
        </p:nvSpPr>
        <p:spPr>
          <a:xfrm>
            <a:off x="685802" y="685800"/>
            <a:ext cx="3381946" cy="4846967"/>
          </a:xfrm>
        </p:spPr>
        <p:txBody>
          <a:bodyPr>
            <a:normAutofit/>
          </a:bodyPr>
          <a:lstStyle/>
          <a:p>
            <a:r>
              <a:rPr lang="en-US" sz="4100">
                <a:solidFill>
                  <a:srgbClr val="FFFFFF"/>
                </a:solidFill>
              </a:rPr>
              <a:t>Introduction </a:t>
            </a:r>
          </a:p>
        </p:txBody>
      </p:sp>
      <p:graphicFrame>
        <p:nvGraphicFramePr>
          <p:cNvPr id="14" name="Content Placeholder 2">
            <a:extLst>
              <a:ext uri="{FF2B5EF4-FFF2-40B4-BE49-F238E27FC236}">
                <a16:creationId xmlns:a16="http://schemas.microsoft.com/office/drawing/2014/main" id="{5D81809F-BD05-26DD-274D-C73EE9684C6F}"/>
              </a:ext>
            </a:extLst>
          </p:cNvPr>
          <p:cNvGraphicFramePr>
            <a:graphicFrameLocks noGrp="1"/>
          </p:cNvGraphicFramePr>
          <p:nvPr>
            <p:ph sz="quarter" idx="13"/>
            <p:extLst>
              <p:ext uri="{D42A27DB-BD31-4B8C-83A1-F6EECF244321}">
                <p14:modId xmlns:p14="http://schemas.microsoft.com/office/powerpoint/2010/main" val="1364962590"/>
              </p:ext>
            </p:extLst>
          </p:nvPr>
        </p:nvGraphicFramePr>
        <p:xfrm>
          <a:off x="5294108" y="685800"/>
          <a:ext cx="5759656" cy="48469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7286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315D9-F17C-954D-8633-B956997A8387}"/>
              </a:ext>
            </a:extLst>
          </p:cNvPr>
          <p:cNvSpPr>
            <a:spLocks noGrp="1"/>
          </p:cNvSpPr>
          <p:nvPr>
            <p:ph type="title"/>
          </p:nvPr>
        </p:nvSpPr>
        <p:spPr>
          <a:xfrm>
            <a:off x="4708586" y="685800"/>
            <a:ext cx="6374097" cy="1151965"/>
          </a:xfrm>
        </p:spPr>
        <p:txBody>
          <a:bodyPr>
            <a:normAutofit/>
          </a:bodyPr>
          <a:lstStyle/>
          <a:p>
            <a:br>
              <a:rPr lang="en-US" sz="3000"/>
            </a:br>
            <a:r>
              <a:rPr lang="en-US" sz="3000"/>
              <a:t>clients who left / clients who stay</a:t>
            </a:r>
          </a:p>
        </p:txBody>
      </p:sp>
      <p:pic>
        <p:nvPicPr>
          <p:cNvPr id="5" name="Picture 4">
            <a:extLst>
              <a:ext uri="{FF2B5EF4-FFF2-40B4-BE49-F238E27FC236}">
                <a16:creationId xmlns:a16="http://schemas.microsoft.com/office/drawing/2014/main" id="{2DBD81BB-BFBE-3740-91B1-2A9F2ABE6EC3}"/>
              </a:ext>
            </a:extLst>
          </p:cNvPr>
          <p:cNvPicPr>
            <a:picLocks noChangeAspect="1"/>
          </p:cNvPicPr>
          <p:nvPr/>
        </p:nvPicPr>
        <p:blipFill>
          <a:blip r:embed="rId3"/>
          <a:stretch>
            <a:fillRect/>
          </a:stretch>
        </p:blipFill>
        <p:spPr>
          <a:xfrm>
            <a:off x="820888" y="451343"/>
            <a:ext cx="3007156" cy="4850252"/>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41F1223-8303-0B45-B76B-78B3DAB6AC71}"/>
              </a:ext>
            </a:extLst>
          </p:cNvPr>
          <p:cNvSpPr>
            <a:spLocks noGrp="1"/>
          </p:cNvSpPr>
          <p:nvPr>
            <p:ph sz="quarter" idx="13"/>
          </p:nvPr>
        </p:nvSpPr>
        <p:spPr>
          <a:xfrm>
            <a:off x="4701906" y="2142066"/>
            <a:ext cx="6380777" cy="3232519"/>
          </a:xfrm>
        </p:spPr>
        <p:txBody>
          <a:bodyPr>
            <a:normAutofit/>
          </a:bodyPr>
          <a:lstStyle/>
          <a:p>
            <a:pPr>
              <a:lnSpc>
                <a:spcPct val="110000"/>
              </a:lnSpc>
            </a:pPr>
            <a:r>
              <a:rPr lang="en-AU" sz="800"/>
              <a:t>Clients who live closer to the gym are more loyal customers.</a:t>
            </a:r>
          </a:p>
          <a:p>
            <a:pPr>
              <a:lnSpc>
                <a:spcPct val="110000"/>
              </a:lnSpc>
            </a:pPr>
            <a:r>
              <a:rPr lang="en-AU" sz="800"/>
              <a:t>Clients working in partner companies are more loyal customers.</a:t>
            </a:r>
          </a:p>
          <a:p>
            <a:pPr>
              <a:lnSpc>
                <a:spcPct val="110000"/>
              </a:lnSpc>
            </a:pPr>
            <a:r>
              <a:rPr lang="en-AU" sz="800"/>
              <a:t>Customers who came through the "bring a friend" promo are more loyal customers.</a:t>
            </a:r>
          </a:p>
          <a:p>
            <a:pPr>
              <a:lnSpc>
                <a:spcPct val="110000"/>
              </a:lnSpc>
            </a:pPr>
            <a:r>
              <a:rPr lang="en-AU" sz="800"/>
              <a:t>More customer churn among those who bought a gym membership for a shorter period.</a:t>
            </a:r>
          </a:p>
          <a:p>
            <a:pPr>
              <a:lnSpc>
                <a:spcPct val="110000"/>
              </a:lnSpc>
            </a:pPr>
            <a:r>
              <a:rPr lang="en-AU" sz="800"/>
              <a:t>Loyal clients are eager to attend group classes.</a:t>
            </a:r>
          </a:p>
          <a:p>
            <a:pPr>
              <a:lnSpc>
                <a:spcPct val="110000"/>
              </a:lnSpc>
            </a:pPr>
            <a:r>
              <a:rPr lang="en-AU" sz="800"/>
              <a:t>Loyal customers spend more money on additional services for the entire duration of the subscription. However, due to the fact that loyal customers go to the gym on average 5 times longer, and if we compare the costs of additional services per month, it turns out that customers who are inclined to stop exercising spend more money.</a:t>
            </a:r>
          </a:p>
          <a:p>
            <a:pPr>
              <a:lnSpc>
                <a:spcPct val="110000"/>
              </a:lnSpc>
            </a:pPr>
            <a:r>
              <a:rPr lang="en-AU" sz="800"/>
              <a:t>Not loyal customers, usually buy a gym membership for a small number of months. On average, they drop out when they still have 1.7 months left until the end of their contract, while loyal customers, on average, have 5 months until the end of their contract.</a:t>
            </a:r>
          </a:p>
          <a:p>
            <a:pPr>
              <a:lnSpc>
                <a:spcPct val="110000"/>
              </a:lnSpc>
            </a:pPr>
            <a:r>
              <a:rPr lang="en-AU" sz="800"/>
              <a:t>Loyal customers visit the gym more often.</a:t>
            </a:r>
          </a:p>
          <a:p>
            <a:pPr>
              <a:lnSpc>
                <a:spcPct val="110000"/>
              </a:lnSpc>
            </a:pPr>
            <a:r>
              <a:rPr lang="en-AU" sz="800"/>
              <a:t>Most clients who quit going to the gym did so in the first 2 months.</a:t>
            </a:r>
          </a:p>
          <a:p>
            <a:pPr>
              <a:lnSpc>
                <a:spcPct val="110000"/>
              </a:lnSpc>
            </a:pPr>
            <a:endParaRPr lang="en-US" sz="800"/>
          </a:p>
        </p:txBody>
      </p:sp>
    </p:spTree>
    <p:extLst>
      <p:ext uri="{BB962C8B-B14F-4D97-AF65-F5344CB8AC3E}">
        <p14:creationId xmlns:p14="http://schemas.microsoft.com/office/powerpoint/2010/main" val="388412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1AC45A-F9B7-4D03-9EC3-BA0410EE6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34" y="1"/>
            <a:ext cx="11721533" cy="398062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D8D8A7-3D6B-D747-8862-41004EFA9D5F}"/>
              </a:ext>
            </a:extLst>
          </p:cNvPr>
          <p:cNvPicPr>
            <a:picLocks noChangeAspect="1"/>
          </p:cNvPicPr>
          <p:nvPr/>
        </p:nvPicPr>
        <p:blipFill>
          <a:blip r:embed="rId3"/>
          <a:stretch>
            <a:fillRect/>
          </a:stretch>
        </p:blipFill>
        <p:spPr>
          <a:xfrm>
            <a:off x="57488" y="42646"/>
            <a:ext cx="5791144" cy="3937977"/>
          </a:xfrm>
          <a:prstGeom prst="rect">
            <a:avLst/>
          </a:prstGeom>
          <a:ln>
            <a:noFill/>
          </a:ln>
        </p:spPr>
      </p:pic>
      <p:pic>
        <p:nvPicPr>
          <p:cNvPr id="8" name="Picture 7">
            <a:extLst>
              <a:ext uri="{FF2B5EF4-FFF2-40B4-BE49-F238E27FC236}">
                <a16:creationId xmlns:a16="http://schemas.microsoft.com/office/drawing/2014/main" id="{0920E30B-D412-C840-AB14-8F441758955D}"/>
              </a:ext>
            </a:extLst>
          </p:cNvPr>
          <p:cNvPicPr>
            <a:picLocks noChangeAspect="1"/>
          </p:cNvPicPr>
          <p:nvPr/>
        </p:nvPicPr>
        <p:blipFill>
          <a:blip r:embed="rId4"/>
          <a:stretch>
            <a:fillRect/>
          </a:stretch>
        </p:blipFill>
        <p:spPr>
          <a:xfrm>
            <a:off x="5848632" y="2808449"/>
            <a:ext cx="5794811" cy="999604"/>
          </a:xfrm>
          <a:prstGeom prst="rect">
            <a:avLst/>
          </a:prstGeom>
          <a:ln>
            <a:noFill/>
          </a:ln>
        </p:spPr>
      </p:pic>
      <p:sp>
        <p:nvSpPr>
          <p:cNvPr id="20" name="Rectangle 19">
            <a:extLst>
              <a:ext uri="{FF2B5EF4-FFF2-40B4-BE49-F238E27FC236}">
                <a16:creationId xmlns:a16="http://schemas.microsoft.com/office/drawing/2014/main" id="{9851FC3B-CE9A-4567-83E2-E185C75C4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134" y="4109680"/>
            <a:ext cx="11730000" cy="2299058"/>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9A21C2-6003-BB44-B50E-E2D59DD3ADC8}"/>
              </a:ext>
            </a:extLst>
          </p:cNvPr>
          <p:cNvSpPr>
            <a:spLocks noGrp="1"/>
          </p:cNvSpPr>
          <p:nvPr>
            <p:ph type="title"/>
          </p:nvPr>
        </p:nvSpPr>
        <p:spPr>
          <a:xfrm>
            <a:off x="685801" y="4267829"/>
            <a:ext cx="3373149" cy="1608035"/>
          </a:xfrm>
        </p:spPr>
        <p:txBody>
          <a:bodyPr vert="horz" lIns="91440" tIns="45720" rIns="91440" bIns="45720" rtlCol="0">
            <a:normAutofit/>
          </a:bodyPr>
          <a:lstStyle/>
          <a:p>
            <a:r>
              <a:rPr lang="en-US" sz="4800" dirty="0">
                <a:solidFill>
                  <a:schemeClr val="bg1"/>
                </a:solidFill>
              </a:rPr>
              <a:t>EDA – FEATURES 1</a:t>
            </a:r>
          </a:p>
        </p:txBody>
      </p:sp>
      <p:sp>
        <p:nvSpPr>
          <p:cNvPr id="15" name="Content Placeholder 14">
            <a:extLst>
              <a:ext uri="{FF2B5EF4-FFF2-40B4-BE49-F238E27FC236}">
                <a16:creationId xmlns:a16="http://schemas.microsoft.com/office/drawing/2014/main" id="{A53606D4-D932-8FD2-977E-6C4FFE663764}"/>
              </a:ext>
            </a:extLst>
          </p:cNvPr>
          <p:cNvSpPr>
            <a:spLocks noGrp="1"/>
          </p:cNvSpPr>
          <p:nvPr>
            <p:ph sz="quarter" idx="13"/>
          </p:nvPr>
        </p:nvSpPr>
        <p:spPr>
          <a:xfrm>
            <a:off x="4634682" y="4267829"/>
            <a:ext cx="6635805" cy="1608035"/>
          </a:xfrm>
        </p:spPr>
        <p:txBody>
          <a:bodyPr>
            <a:normAutofit/>
          </a:bodyPr>
          <a:lstStyle/>
          <a:p>
            <a:r>
              <a:rPr lang="en-US" dirty="0">
                <a:solidFill>
                  <a:schemeClr val="bg1"/>
                </a:solidFill>
              </a:rPr>
              <a:t>BY category data ANALYSIS VS CHURN RATES</a:t>
            </a:r>
          </a:p>
        </p:txBody>
      </p:sp>
      <p:sp>
        <p:nvSpPr>
          <p:cNvPr id="9" name="TextBox 8">
            <a:extLst>
              <a:ext uri="{FF2B5EF4-FFF2-40B4-BE49-F238E27FC236}">
                <a16:creationId xmlns:a16="http://schemas.microsoft.com/office/drawing/2014/main" id="{5359CEFA-19FF-174C-B2FC-DD60A0D08C6E}"/>
              </a:ext>
            </a:extLst>
          </p:cNvPr>
          <p:cNvSpPr txBox="1"/>
          <p:nvPr/>
        </p:nvSpPr>
        <p:spPr>
          <a:xfrm>
            <a:off x="5791145" y="187626"/>
            <a:ext cx="5794811" cy="2585323"/>
          </a:xfrm>
          <a:prstGeom prst="rect">
            <a:avLst/>
          </a:prstGeom>
          <a:noFill/>
        </p:spPr>
        <p:txBody>
          <a:bodyPr wrap="square" rtlCol="0">
            <a:spAutoFit/>
          </a:bodyPr>
          <a:lstStyle/>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Clients who live closer to the gym are more loyal customers.</a:t>
            </a:r>
          </a:p>
          <a:p>
            <a:pPr marL="285750" indent="-285750">
              <a:buFont typeface="Arial" panose="020B0604020202020204" pitchFamily="34" charset="0"/>
              <a:buChar char="•"/>
            </a:pPr>
            <a:r>
              <a:rPr lang="en-AU" dirty="0"/>
              <a:t>Clients working in partner companies are more loyal customers.</a:t>
            </a:r>
          </a:p>
          <a:p>
            <a:pPr marL="285750" indent="-285750">
              <a:buFont typeface="Arial" panose="020B0604020202020204" pitchFamily="34" charset="0"/>
              <a:buChar char="•"/>
            </a:pPr>
            <a:r>
              <a:rPr lang="en-AU" dirty="0"/>
              <a:t>Customers who came through the "bring a friend" promo are more loyal customers.</a:t>
            </a:r>
          </a:p>
          <a:p>
            <a:pPr marL="285750" indent="-285750">
              <a:buFont typeface="Arial" panose="020B0604020202020204" pitchFamily="34" charset="0"/>
              <a:buChar char="•"/>
            </a:pPr>
            <a:r>
              <a:rPr lang="en-AU" dirty="0"/>
              <a:t>Loyal clients are eager to attend group classes.</a:t>
            </a:r>
          </a:p>
          <a:p>
            <a:endParaRPr lang="en-US" dirty="0"/>
          </a:p>
        </p:txBody>
      </p:sp>
      <p:sp>
        <p:nvSpPr>
          <p:cNvPr id="3" name="Multiply 2">
            <a:extLst>
              <a:ext uri="{FF2B5EF4-FFF2-40B4-BE49-F238E27FC236}">
                <a16:creationId xmlns:a16="http://schemas.microsoft.com/office/drawing/2014/main" id="{1FC7E068-E5B4-F34B-80B6-78D9770CF058}"/>
              </a:ext>
            </a:extLst>
          </p:cNvPr>
          <p:cNvSpPr/>
          <p:nvPr/>
        </p:nvSpPr>
        <p:spPr>
          <a:xfrm>
            <a:off x="610861" y="1758517"/>
            <a:ext cx="684047" cy="181828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7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1AC45A-F9B7-4D03-9EC3-BA0410EE6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34" y="1"/>
            <a:ext cx="11721533" cy="398062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CA4EE0C-1C25-B447-A12B-B083E167C129}"/>
              </a:ext>
            </a:extLst>
          </p:cNvPr>
          <p:cNvPicPr>
            <a:picLocks noChangeAspect="1"/>
          </p:cNvPicPr>
          <p:nvPr/>
        </p:nvPicPr>
        <p:blipFill>
          <a:blip r:embed="rId3"/>
          <a:stretch>
            <a:fillRect/>
          </a:stretch>
        </p:blipFill>
        <p:spPr>
          <a:xfrm>
            <a:off x="1" y="426702"/>
            <a:ext cx="5791144" cy="3127216"/>
          </a:xfrm>
          <a:prstGeom prst="rect">
            <a:avLst/>
          </a:prstGeom>
          <a:ln>
            <a:noFill/>
          </a:ln>
        </p:spPr>
      </p:pic>
      <p:pic>
        <p:nvPicPr>
          <p:cNvPr id="7" name="Picture 6">
            <a:extLst>
              <a:ext uri="{FF2B5EF4-FFF2-40B4-BE49-F238E27FC236}">
                <a16:creationId xmlns:a16="http://schemas.microsoft.com/office/drawing/2014/main" id="{F9207598-0E18-0F43-8F2D-ABC374B43668}"/>
              </a:ext>
            </a:extLst>
          </p:cNvPr>
          <p:cNvPicPr>
            <a:picLocks noChangeAspect="1"/>
          </p:cNvPicPr>
          <p:nvPr/>
        </p:nvPicPr>
        <p:blipFill>
          <a:blip r:embed="rId4"/>
          <a:stretch>
            <a:fillRect/>
          </a:stretch>
        </p:blipFill>
        <p:spPr>
          <a:xfrm>
            <a:off x="5791145" y="2666257"/>
            <a:ext cx="5794811" cy="1101014"/>
          </a:xfrm>
          <a:prstGeom prst="rect">
            <a:avLst/>
          </a:prstGeom>
          <a:ln>
            <a:noFill/>
          </a:ln>
        </p:spPr>
      </p:pic>
      <p:sp>
        <p:nvSpPr>
          <p:cNvPr id="16" name="Rectangle 15">
            <a:extLst>
              <a:ext uri="{FF2B5EF4-FFF2-40B4-BE49-F238E27FC236}">
                <a16:creationId xmlns:a16="http://schemas.microsoft.com/office/drawing/2014/main" id="{9851FC3B-CE9A-4567-83E2-E185C75C4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134" y="4109680"/>
            <a:ext cx="11730000" cy="2299058"/>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F8B580-B984-FC4E-AE01-413E9872A142}"/>
              </a:ext>
            </a:extLst>
          </p:cNvPr>
          <p:cNvSpPr>
            <a:spLocks noGrp="1"/>
          </p:cNvSpPr>
          <p:nvPr>
            <p:ph type="title"/>
          </p:nvPr>
        </p:nvSpPr>
        <p:spPr>
          <a:xfrm>
            <a:off x="685801" y="4267829"/>
            <a:ext cx="3373149" cy="1608035"/>
          </a:xfrm>
        </p:spPr>
        <p:txBody>
          <a:bodyPr>
            <a:normAutofit/>
          </a:bodyPr>
          <a:lstStyle/>
          <a:p>
            <a:r>
              <a:rPr lang="en-US" sz="4800" dirty="0">
                <a:solidFill>
                  <a:schemeClr val="bg1"/>
                </a:solidFill>
              </a:rPr>
              <a:t>EDA – FEATURES 2</a:t>
            </a:r>
          </a:p>
        </p:txBody>
      </p:sp>
      <p:sp>
        <p:nvSpPr>
          <p:cNvPr id="11" name="Content Placeholder 10">
            <a:extLst>
              <a:ext uri="{FF2B5EF4-FFF2-40B4-BE49-F238E27FC236}">
                <a16:creationId xmlns:a16="http://schemas.microsoft.com/office/drawing/2014/main" id="{CF902244-BA6B-5ADF-075C-B54512912093}"/>
              </a:ext>
            </a:extLst>
          </p:cNvPr>
          <p:cNvSpPr>
            <a:spLocks noGrp="1"/>
          </p:cNvSpPr>
          <p:nvPr>
            <p:ph sz="quarter" idx="13"/>
          </p:nvPr>
        </p:nvSpPr>
        <p:spPr>
          <a:xfrm>
            <a:off x="4634682" y="4267829"/>
            <a:ext cx="6635805" cy="1608035"/>
          </a:xfrm>
        </p:spPr>
        <p:txBody>
          <a:bodyPr>
            <a:normAutofit/>
          </a:bodyPr>
          <a:lstStyle/>
          <a:p>
            <a:r>
              <a:rPr lang="en-US" dirty="0">
                <a:solidFill>
                  <a:schemeClr val="bg1"/>
                </a:solidFill>
              </a:rPr>
              <a:t>BY CONTRACT TERMS ANALYSIS VS CHURN RATES</a:t>
            </a:r>
          </a:p>
          <a:p>
            <a:endParaRPr lang="en-US" dirty="0">
              <a:solidFill>
                <a:schemeClr val="bg1"/>
              </a:solidFill>
            </a:endParaRPr>
          </a:p>
        </p:txBody>
      </p:sp>
      <p:sp>
        <p:nvSpPr>
          <p:cNvPr id="8" name="TextBox 7">
            <a:extLst>
              <a:ext uri="{FF2B5EF4-FFF2-40B4-BE49-F238E27FC236}">
                <a16:creationId xmlns:a16="http://schemas.microsoft.com/office/drawing/2014/main" id="{2B7A2FF8-1537-AE42-9C2D-89C5BF35D1EF}"/>
              </a:ext>
            </a:extLst>
          </p:cNvPr>
          <p:cNvSpPr txBox="1"/>
          <p:nvPr/>
        </p:nvSpPr>
        <p:spPr>
          <a:xfrm>
            <a:off x="5803280" y="1046806"/>
            <a:ext cx="515961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Non-loyal customers usually buy a gym membership for one month. </a:t>
            </a:r>
          </a:p>
          <a:p>
            <a:pPr marL="285750" indent="-285750">
              <a:buFont typeface="Arial" panose="020B0604020202020204" pitchFamily="34" charset="0"/>
              <a:buChar char="•"/>
            </a:pPr>
            <a:r>
              <a:rPr lang="en-US" dirty="0"/>
              <a:t>Clients who buy a one-year contract very rarely stop going to the gym.</a:t>
            </a:r>
          </a:p>
        </p:txBody>
      </p:sp>
    </p:spTree>
    <p:extLst>
      <p:ext uri="{BB962C8B-B14F-4D97-AF65-F5344CB8AC3E}">
        <p14:creationId xmlns:p14="http://schemas.microsoft.com/office/powerpoint/2010/main" val="3066327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0D53-873A-614E-9D3A-6E50A62202DD}"/>
              </a:ext>
            </a:extLst>
          </p:cNvPr>
          <p:cNvSpPr>
            <a:spLocks noGrp="1"/>
          </p:cNvSpPr>
          <p:nvPr>
            <p:ph type="title"/>
          </p:nvPr>
        </p:nvSpPr>
        <p:spPr/>
        <p:txBody>
          <a:bodyPr/>
          <a:lstStyle/>
          <a:p>
            <a:r>
              <a:rPr lang="en-US" dirty="0"/>
              <a:t>Eda – feature 3 - numeric dataset</a:t>
            </a:r>
          </a:p>
        </p:txBody>
      </p:sp>
      <p:pic>
        <p:nvPicPr>
          <p:cNvPr id="11" name="Picture 10">
            <a:extLst>
              <a:ext uri="{FF2B5EF4-FFF2-40B4-BE49-F238E27FC236}">
                <a16:creationId xmlns:a16="http://schemas.microsoft.com/office/drawing/2014/main" id="{E8A97520-89AB-2B4E-B7F0-C59255C0F1F0}"/>
              </a:ext>
            </a:extLst>
          </p:cNvPr>
          <p:cNvPicPr>
            <a:picLocks noChangeAspect="1"/>
          </p:cNvPicPr>
          <p:nvPr/>
        </p:nvPicPr>
        <p:blipFill>
          <a:blip r:embed="rId2"/>
          <a:stretch>
            <a:fillRect/>
          </a:stretch>
        </p:blipFill>
        <p:spPr>
          <a:xfrm>
            <a:off x="766482" y="3481291"/>
            <a:ext cx="3009516" cy="1625759"/>
          </a:xfrm>
          <a:prstGeom prst="rect">
            <a:avLst/>
          </a:prstGeom>
        </p:spPr>
      </p:pic>
      <p:pic>
        <p:nvPicPr>
          <p:cNvPr id="13" name="Picture 12">
            <a:extLst>
              <a:ext uri="{FF2B5EF4-FFF2-40B4-BE49-F238E27FC236}">
                <a16:creationId xmlns:a16="http://schemas.microsoft.com/office/drawing/2014/main" id="{3D81FE36-B9EB-D04A-99CC-994781211E96}"/>
              </a:ext>
            </a:extLst>
          </p:cNvPr>
          <p:cNvPicPr>
            <a:picLocks noChangeAspect="1"/>
          </p:cNvPicPr>
          <p:nvPr/>
        </p:nvPicPr>
        <p:blipFill>
          <a:blip r:embed="rId3"/>
          <a:stretch>
            <a:fillRect/>
          </a:stretch>
        </p:blipFill>
        <p:spPr>
          <a:xfrm>
            <a:off x="7380487" y="1655043"/>
            <a:ext cx="3187058" cy="1721668"/>
          </a:xfrm>
          <a:prstGeom prst="rect">
            <a:avLst/>
          </a:prstGeom>
        </p:spPr>
      </p:pic>
      <p:sp>
        <p:nvSpPr>
          <p:cNvPr id="4" name="Content Placeholder 3">
            <a:extLst>
              <a:ext uri="{FF2B5EF4-FFF2-40B4-BE49-F238E27FC236}">
                <a16:creationId xmlns:a16="http://schemas.microsoft.com/office/drawing/2014/main" id="{E0B78322-E943-0746-AE33-6C95FDB5BAD3}"/>
              </a:ext>
            </a:extLst>
          </p:cNvPr>
          <p:cNvSpPr>
            <a:spLocks noGrp="1"/>
          </p:cNvSpPr>
          <p:nvPr>
            <p:ph sz="quarter" idx="13"/>
          </p:nvPr>
        </p:nvSpPr>
        <p:spPr>
          <a:xfrm>
            <a:off x="3856679" y="1617504"/>
            <a:ext cx="3187059" cy="3311189"/>
          </a:xfrm>
        </p:spPr>
        <p:txBody>
          <a:bodyPr>
            <a:normAutofit fontScale="62500" lnSpcReduction="20000"/>
          </a:bodyPr>
          <a:lstStyle/>
          <a:p>
            <a:r>
              <a:rPr lang="en-US" dirty="0">
                <a:solidFill>
                  <a:srgbClr val="C00000"/>
                </a:solidFill>
              </a:rPr>
              <a:t>CONTRACT</a:t>
            </a:r>
            <a:r>
              <a:rPr lang="en-US" dirty="0"/>
              <a:t>: </a:t>
            </a:r>
          </a:p>
          <a:p>
            <a:r>
              <a:rPr lang="en-US" dirty="0"/>
              <a:t>Non-loyal customers usually buy a gym membership for one month. Clients who buy a one-year contract very rarely stop going to the gym.</a:t>
            </a:r>
          </a:p>
          <a:p>
            <a:r>
              <a:rPr lang="en-US" dirty="0">
                <a:solidFill>
                  <a:srgbClr val="C00000"/>
                </a:solidFill>
              </a:rPr>
              <a:t>Frequency</a:t>
            </a:r>
            <a:r>
              <a:rPr lang="en-US" dirty="0"/>
              <a:t>: Loyal customers visit the gym more often.</a:t>
            </a:r>
          </a:p>
          <a:p>
            <a:r>
              <a:rPr lang="en-AU" dirty="0">
                <a:solidFill>
                  <a:srgbClr val="C00000"/>
                </a:solidFill>
              </a:rPr>
              <a:t>COST</a:t>
            </a:r>
            <a:r>
              <a:rPr lang="en-AU" dirty="0"/>
              <a:t>: Loyal customers spend more money on additional services for the entire duration of the subscription.</a:t>
            </a:r>
          </a:p>
          <a:p>
            <a:r>
              <a:rPr lang="en-AU" dirty="0"/>
              <a:t>customers who are inclined to stop exercising spend more money.</a:t>
            </a:r>
          </a:p>
          <a:p>
            <a:endParaRPr lang="en-US" dirty="0"/>
          </a:p>
        </p:txBody>
      </p:sp>
      <p:pic>
        <p:nvPicPr>
          <p:cNvPr id="10" name="Picture 9">
            <a:extLst>
              <a:ext uri="{FF2B5EF4-FFF2-40B4-BE49-F238E27FC236}">
                <a16:creationId xmlns:a16="http://schemas.microsoft.com/office/drawing/2014/main" id="{827C806B-5D66-A744-9B72-C4A6EBA87256}"/>
              </a:ext>
            </a:extLst>
          </p:cNvPr>
          <p:cNvPicPr>
            <a:picLocks noChangeAspect="1"/>
          </p:cNvPicPr>
          <p:nvPr/>
        </p:nvPicPr>
        <p:blipFill>
          <a:blip r:embed="rId4"/>
          <a:stretch>
            <a:fillRect/>
          </a:stretch>
        </p:blipFill>
        <p:spPr>
          <a:xfrm>
            <a:off x="766482" y="1655043"/>
            <a:ext cx="3009516" cy="1625759"/>
          </a:xfrm>
          <a:prstGeom prst="rect">
            <a:avLst/>
          </a:prstGeom>
        </p:spPr>
      </p:pic>
      <p:pic>
        <p:nvPicPr>
          <p:cNvPr id="8" name="Picture 7">
            <a:extLst>
              <a:ext uri="{FF2B5EF4-FFF2-40B4-BE49-F238E27FC236}">
                <a16:creationId xmlns:a16="http://schemas.microsoft.com/office/drawing/2014/main" id="{36571A28-6E2A-F045-86D2-E6C453A9F4F4}"/>
              </a:ext>
            </a:extLst>
          </p:cNvPr>
          <p:cNvPicPr>
            <a:picLocks noChangeAspect="1"/>
          </p:cNvPicPr>
          <p:nvPr/>
        </p:nvPicPr>
        <p:blipFill>
          <a:blip r:embed="rId5"/>
          <a:stretch>
            <a:fillRect/>
          </a:stretch>
        </p:blipFill>
        <p:spPr>
          <a:xfrm>
            <a:off x="3229403" y="5793655"/>
            <a:ext cx="4855319" cy="317687"/>
          </a:xfrm>
          <a:prstGeom prst="rect">
            <a:avLst/>
          </a:prstGeom>
        </p:spPr>
      </p:pic>
      <p:pic>
        <p:nvPicPr>
          <p:cNvPr id="14" name="Picture 13">
            <a:extLst>
              <a:ext uri="{FF2B5EF4-FFF2-40B4-BE49-F238E27FC236}">
                <a16:creationId xmlns:a16="http://schemas.microsoft.com/office/drawing/2014/main" id="{FE84F936-1CE5-1441-A157-3A5712CEB4FC}"/>
              </a:ext>
            </a:extLst>
          </p:cNvPr>
          <p:cNvPicPr>
            <a:picLocks noChangeAspect="1"/>
          </p:cNvPicPr>
          <p:nvPr/>
        </p:nvPicPr>
        <p:blipFill>
          <a:blip r:embed="rId6"/>
          <a:stretch>
            <a:fillRect/>
          </a:stretch>
        </p:blipFill>
        <p:spPr>
          <a:xfrm>
            <a:off x="3637681" y="5250771"/>
            <a:ext cx="4038762" cy="311447"/>
          </a:xfrm>
          <a:prstGeom prst="rect">
            <a:avLst/>
          </a:prstGeom>
        </p:spPr>
      </p:pic>
      <p:pic>
        <p:nvPicPr>
          <p:cNvPr id="16" name="Picture 15">
            <a:extLst>
              <a:ext uri="{FF2B5EF4-FFF2-40B4-BE49-F238E27FC236}">
                <a16:creationId xmlns:a16="http://schemas.microsoft.com/office/drawing/2014/main" id="{1B34DEFB-8E1C-1D45-9592-5CB2CD2720EF}"/>
              </a:ext>
            </a:extLst>
          </p:cNvPr>
          <p:cNvPicPr>
            <a:picLocks noChangeAspect="1"/>
          </p:cNvPicPr>
          <p:nvPr/>
        </p:nvPicPr>
        <p:blipFill>
          <a:blip r:embed="rId7"/>
          <a:stretch>
            <a:fillRect/>
          </a:stretch>
        </p:blipFill>
        <p:spPr>
          <a:xfrm>
            <a:off x="3891573" y="4677168"/>
            <a:ext cx="3373339" cy="299337"/>
          </a:xfrm>
          <a:prstGeom prst="rect">
            <a:avLst/>
          </a:prstGeom>
        </p:spPr>
      </p:pic>
      <p:pic>
        <p:nvPicPr>
          <p:cNvPr id="12" name="Picture 11">
            <a:extLst>
              <a:ext uri="{FF2B5EF4-FFF2-40B4-BE49-F238E27FC236}">
                <a16:creationId xmlns:a16="http://schemas.microsoft.com/office/drawing/2014/main" id="{CF2B77A3-F783-F24F-850D-B58B90F82329}"/>
              </a:ext>
            </a:extLst>
          </p:cNvPr>
          <p:cNvPicPr>
            <a:picLocks noChangeAspect="1"/>
          </p:cNvPicPr>
          <p:nvPr/>
        </p:nvPicPr>
        <p:blipFill>
          <a:blip r:embed="rId8"/>
          <a:stretch>
            <a:fillRect/>
          </a:stretch>
        </p:blipFill>
        <p:spPr>
          <a:xfrm>
            <a:off x="7380488" y="3481291"/>
            <a:ext cx="3187058" cy="1721668"/>
          </a:xfrm>
          <a:prstGeom prst="rect">
            <a:avLst/>
          </a:prstGeom>
        </p:spPr>
      </p:pic>
    </p:spTree>
    <p:extLst>
      <p:ext uri="{BB962C8B-B14F-4D97-AF65-F5344CB8AC3E}">
        <p14:creationId xmlns:p14="http://schemas.microsoft.com/office/powerpoint/2010/main" val="958568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6FB8-B53B-714B-AF94-18465D0A3937}"/>
              </a:ext>
            </a:extLst>
          </p:cNvPr>
          <p:cNvSpPr>
            <a:spLocks noGrp="1"/>
          </p:cNvSpPr>
          <p:nvPr>
            <p:ph type="title"/>
          </p:nvPr>
        </p:nvSpPr>
        <p:spPr/>
        <p:txBody>
          <a:bodyPr>
            <a:normAutofit fontScale="90000"/>
          </a:bodyPr>
          <a:lstStyle/>
          <a:p>
            <a:r>
              <a:rPr lang="en-AU" b="1" dirty="0"/>
              <a:t>Correlation matrix between customer features</a:t>
            </a:r>
            <a:br>
              <a:rPr lang="en-AU" b="1" dirty="0"/>
            </a:br>
            <a:endParaRPr lang="en-US" dirty="0"/>
          </a:p>
        </p:txBody>
      </p:sp>
      <p:pic>
        <p:nvPicPr>
          <p:cNvPr id="5" name="Content Placeholder 4">
            <a:extLst>
              <a:ext uri="{FF2B5EF4-FFF2-40B4-BE49-F238E27FC236}">
                <a16:creationId xmlns:a16="http://schemas.microsoft.com/office/drawing/2014/main" id="{F69B6DB0-7B5C-0240-9BCB-6CB068515CCA}"/>
              </a:ext>
            </a:extLst>
          </p:cNvPr>
          <p:cNvPicPr>
            <a:picLocks noGrp="1" noChangeAspect="1"/>
          </p:cNvPicPr>
          <p:nvPr>
            <p:ph sz="quarter" idx="13"/>
          </p:nvPr>
        </p:nvPicPr>
        <p:blipFill>
          <a:blip r:embed="rId2"/>
          <a:stretch>
            <a:fillRect/>
          </a:stretch>
        </p:blipFill>
        <p:spPr>
          <a:xfrm>
            <a:off x="685801" y="2121868"/>
            <a:ext cx="3515150" cy="2360922"/>
          </a:xfrm>
        </p:spPr>
      </p:pic>
      <p:pic>
        <p:nvPicPr>
          <p:cNvPr id="7" name="Picture 6">
            <a:extLst>
              <a:ext uri="{FF2B5EF4-FFF2-40B4-BE49-F238E27FC236}">
                <a16:creationId xmlns:a16="http://schemas.microsoft.com/office/drawing/2014/main" id="{D4656C10-4284-594A-9B23-950FD1E9FEC4}"/>
              </a:ext>
            </a:extLst>
          </p:cNvPr>
          <p:cNvPicPr>
            <a:picLocks noChangeAspect="1"/>
          </p:cNvPicPr>
          <p:nvPr/>
        </p:nvPicPr>
        <p:blipFill>
          <a:blip r:embed="rId3"/>
          <a:stretch>
            <a:fillRect/>
          </a:stretch>
        </p:blipFill>
        <p:spPr>
          <a:xfrm>
            <a:off x="4999261" y="2121868"/>
            <a:ext cx="3515150" cy="2478938"/>
          </a:xfrm>
          <a:prstGeom prst="rect">
            <a:avLst/>
          </a:prstGeom>
        </p:spPr>
      </p:pic>
      <p:sp>
        <p:nvSpPr>
          <p:cNvPr id="8" name="TextBox 7">
            <a:extLst>
              <a:ext uri="{FF2B5EF4-FFF2-40B4-BE49-F238E27FC236}">
                <a16:creationId xmlns:a16="http://schemas.microsoft.com/office/drawing/2014/main" id="{EAC2FCFD-8FB0-D940-AE71-433531327A72}"/>
              </a:ext>
            </a:extLst>
          </p:cNvPr>
          <p:cNvSpPr txBox="1"/>
          <p:nvPr/>
        </p:nvSpPr>
        <p:spPr>
          <a:xfrm>
            <a:off x="2048436" y="4493688"/>
            <a:ext cx="848309" cy="369332"/>
          </a:xfrm>
          <a:prstGeom prst="rect">
            <a:avLst/>
          </a:prstGeom>
          <a:noFill/>
        </p:spPr>
        <p:txBody>
          <a:bodyPr wrap="none" rtlCol="0">
            <a:spAutoFit/>
          </a:bodyPr>
          <a:lstStyle/>
          <a:p>
            <a:r>
              <a:rPr lang="en-US" dirty="0"/>
              <a:t>BEFORE</a:t>
            </a:r>
          </a:p>
        </p:txBody>
      </p:sp>
      <p:sp>
        <p:nvSpPr>
          <p:cNvPr id="9" name="TextBox 8">
            <a:extLst>
              <a:ext uri="{FF2B5EF4-FFF2-40B4-BE49-F238E27FC236}">
                <a16:creationId xmlns:a16="http://schemas.microsoft.com/office/drawing/2014/main" id="{D2ED5BE6-576E-DB4B-A4E0-A297C7CA6FD8}"/>
              </a:ext>
            </a:extLst>
          </p:cNvPr>
          <p:cNvSpPr txBox="1"/>
          <p:nvPr/>
        </p:nvSpPr>
        <p:spPr>
          <a:xfrm>
            <a:off x="6398308" y="4811498"/>
            <a:ext cx="717056" cy="369332"/>
          </a:xfrm>
          <a:prstGeom prst="rect">
            <a:avLst/>
          </a:prstGeom>
          <a:noFill/>
        </p:spPr>
        <p:txBody>
          <a:bodyPr wrap="none" rtlCol="0">
            <a:spAutoFit/>
          </a:bodyPr>
          <a:lstStyle/>
          <a:p>
            <a:r>
              <a:rPr lang="en-US" dirty="0"/>
              <a:t>AFETR</a:t>
            </a:r>
          </a:p>
        </p:txBody>
      </p:sp>
      <p:sp>
        <p:nvSpPr>
          <p:cNvPr id="11" name="Rectangle 10">
            <a:extLst>
              <a:ext uri="{FF2B5EF4-FFF2-40B4-BE49-F238E27FC236}">
                <a16:creationId xmlns:a16="http://schemas.microsoft.com/office/drawing/2014/main" id="{383768B1-F9B3-9941-BF3C-0203F3442C4B}"/>
              </a:ext>
            </a:extLst>
          </p:cNvPr>
          <p:cNvSpPr/>
          <p:nvPr/>
        </p:nvSpPr>
        <p:spPr>
          <a:xfrm>
            <a:off x="8788307" y="2121868"/>
            <a:ext cx="2541332" cy="3416320"/>
          </a:xfrm>
          <a:prstGeom prst="rect">
            <a:avLst/>
          </a:prstGeom>
        </p:spPr>
        <p:txBody>
          <a:bodyPr wrap="square">
            <a:spAutoFit/>
          </a:bodyPr>
          <a:lstStyle/>
          <a:p>
            <a:r>
              <a:rPr lang="en-AU" b="1" dirty="0">
                <a:solidFill>
                  <a:srgbClr val="000000"/>
                </a:solidFill>
                <a:latin typeface="Helvetica Neue" panose="02000503000000020004" pitchFamily="2" charset="0"/>
              </a:rPr>
              <a:t>For clients who continue to visit the gym, the frequency of visits does not change.</a:t>
            </a:r>
          </a:p>
          <a:p>
            <a:r>
              <a:rPr lang="en-AU" b="1" dirty="0">
                <a:solidFill>
                  <a:srgbClr val="000000"/>
                </a:solidFill>
                <a:latin typeface="Helvetica Neue" panose="02000503000000020004" pitchFamily="2" charset="0"/>
              </a:rPr>
              <a:t>However, for those who left, the frequency of visits has decreased in the last month, compared to the previous period.</a:t>
            </a:r>
            <a:endParaRPr lang="en-US" b="1" dirty="0"/>
          </a:p>
        </p:txBody>
      </p:sp>
      <p:pic>
        <p:nvPicPr>
          <p:cNvPr id="13" name="Picture 12">
            <a:extLst>
              <a:ext uri="{FF2B5EF4-FFF2-40B4-BE49-F238E27FC236}">
                <a16:creationId xmlns:a16="http://schemas.microsoft.com/office/drawing/2014/main" id="{0C415BA5-9E6C-374D-B161-4D3278D91357}"/>
              </a:ext>
            </a:extLst>
          </p:cNvPr>
          <p:cNvPicPr>
            <a:picLocks noChangeAspect="1"/>
          </p:cNvPicPr>
          <p:nvPr/>
        </p:nvPicPr>
        <p:blipFill>
          <a:blip r:embed="rId4"/>
          <a:stretch>
            <a:fillRect/>
          </a:stretch>
        </p:blipFill>
        <p:spPr>
          <a:xfrm>
            <a:off x="4844680" y="5215172"/>
            <a:ext cx="3824311" cy="847754"/>
          </a:xfrm>
          <a:prstGeom prst="rect">
            <a:avLst/>
          </a:prstGeom>
        </p:spPr>
      </p:pic>
      <p:pic>
        <p:nvPicPr>
          <p:cNvPr id="15" name="Picture 14">
            <a:extLst>
              <a:ext uri="{FF2B5EF4-FFF2-40B4-BE49-F238E27FC236}">
                <a16:creationId xmlns:a16="http://schemas.microsoft.com/office/drawing/2014/main" id="{20D2E27B-4AC8-1942-85E3-B80539003C04}"/>
              </a:ext>
            </a:extLst>
          </p:cNvPr>
          <p:cNvPicPr>
            <a:picLocks noChangeAspect="1"/>
          </p:cNvPicPr>
          <p:nvPr/>
        </p:nvPicPr>
        <p:blipFill>
          <a:blip r:embed="rId5"/>
          <a:stretch>
            <a:fillRect/>
          </a:stretch>
        </p:blipFill>
        <p:spPr>
          <a:xfrm>
            <a:off x="932685" y="4923542"/>
            <a:ext cx="3086101" cy="1431014"/>
          </a:xfrm>
          <a:prstGeom prst="rect">
            <a:avLst/>
          </a:prstGeom>
        </p:spPr>
      </p:pic>
    </p:spTree>
    <p:extLst>
      <p:ext uri="{BB962C8B-B14F-4D97-AF65-F5344CB8AC3E}">
        <p14:creationId xmlns:p14="http://schemas.microsoft.com/office/powerpoint/2010/main" val="1446641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FBFF8-7720-D241-973F-952EB9AC0D1C}"/>
              </a:ext>
            </a:extLst>
          </p:cNvPr>
          <p:cNvSpPr>
            <a:spLocks noGrp="1"/>
          </p:cNvSpPr>
          <p:nvPr>
            <p:ph type="title"/>
          </p:nvPr>
        </p:nvSpPr>
        <p:spPr>
          <a:xfrm>
            <a:off x="685801" y="685800"/>
            <a:ext cx="6398496" cy="1151965"/>
          </a:xfrm>
        </p:spPr>
        <p:txBody>
          <a:bodyPr vert="horz" lIns="91440" tIns="45720" rIns="91440" bIns="45720" rtlCol="0" anchor="ctr">
            <a:normAutofit fontScale="90000"/>
          </a:bodyPr>
          <a:lstStyle/>
          <a:p>
            <a:r>
              <a:rPr lang="en-US" dirty="0"/>
              <a:t>Build a model to predict user churn</a:t>
            </a:r>
          </a:p>
        </p:txBody>
      </p:sp>
      <p:sp>
        <p:nvSpPr>
          <p:cNvPr id="8" name="Rectangle 7">
            <a:extLst>
              <a:ext uri="{FF2B5EF4-FFF2-40B4-BE49-F238E27FC236}">
                <a16:creationId xmlns:a16="http://schemas.microsoft.com/office/drawing/2014/main" id="{BF9CC608-7E11-394B-BDB5-6F9AD30E56E8}"/>
              </a:ext>
            </a:extLst>
          </p:cNvPr>
          <p:cNvSpPr/>
          <p:nvPr/>
        </p:nvSpPr>
        <p:spPr>
          <a:xfrm>
            <a:off x="6440557" y="2835109"/>
            <a:ext cx="5096295" cy="2560167"/>
          </a:xfrm>
          <a:prstGeom prst="rect">
            <a:avLst/>
          </a:prstGeom>
        </p:spPr>
        <p:txBody>
          <a:bodyPr vert="horz" lIns="91440" tIns="45720" rIns="91440" bIns="45720" rtlCol="0" anchor="ctr">
            <a:normAutofit fontScale="92500"/>
          </a:bodyPr>
          <a:lstStyle/>
          <a:p>
            <a:pPr indent="-228600" defTabSz="914400">
              <a:lnSpc>
                <a:spcPct val="120000"/>
              </a:lnSpc>
              <a:spcAft>
                <a:spcPts val="600"/>
              </a:spcAft>
              <a:buClr>
                <a:schemeClr val="accent1"/>
              </a:buClr>
              <a:buSzPct val="160000"/>
              <a:buFont typeface="Arial" panose="020B0604020202020204" pitchFamily="34" charset="0"/>
              <a:buChar char="•"/>
            </a:pPr>
            <a:r>
              <a:rPr lang="en-US" sz="1600" cap="all" dirty="0"/>
              <a:t>The "Random forest" model shows the best result for all metrics. We have unbalanced data, so the Accuracy metric won't work well. </a:t>
            </a:r>
          </a:p>
          <a:p>
            <a:pPr indent="-228600" defTabSz="914400">
              <a:lnSpc>
                <a:spcPct val="120000"/>
              </a:lnSpc>
              <a:spcAft>
                <a:spcPts val="600"/>
              </a:spcAft>
              <a:buClr>
                <a:schemeClr val="accent1"/>
              </a:buClr>
              <a:buSzPct val="160000"/>
              <a:buFont typeface="Arial" panose="020B0604020202020204" pitchFamily="34" charset="0"/>
              <a:buChar char="•"/>
            </a:pPr>
            <a:r>
              <a:rPr lang="en-US" sz="1600" cap="all" dirty="0"/>
              <a:t>For our business problem, the Recall metric is more relevant, because we need to minimize the number of falsely negative cases when the model is mistaken and informs us that the client does not plan to stop training. </a:t>
            </a:r>
          </a:p>
          <a:p>
            <a:pPr indent="-228600" defTabSz="914400">
              <a:lnSpc>
                <a:spcPct val="120000"/>
              </a:lnSpc>
              <a:spcAft>
                <a:spcPts val="600"/>
              </a:spcAft>
              <a:buClr>
                <a:schemeClr val="accent1"/>
              </a:buClr>
              <a:buSzPct val="160000"/>
              <a:buFont typeface="Arial" panose="020B0604020202020204" pitchFamily="34" charset="0"/>
              <a:buChar char="•"/>
            </a:pPr>
            <a:r>
              <a:rPr lang="en-US" sz="1600" cap="all" dirty="0"/>
              <a:t>Thus, we need to choose the Random forest model.</a:t>
            </a:r>
          </a:p>
        </p:txBody>
      </p:sp>
      <p:pic>
        <p:nvPicPr>
          <p:cNvPr id="7" name="Picture 6">
            <a:extLst>
              <a:ext uri="{FF2B5EF4-FFF2-40B4-BE49-F238E27FC236}">
                <a16:creationId xmlns:a16="http://schemas.microsoft.com/office/drawing/2014/main" id="{695D9A33-104D-8147-8103-F9C1750C268A}"/>
              </a:ext>
            </a:extLst>
          </p:cNvPr>
          <p:cNvPicPr>
            <a:picLocks noChangeAspect="1"/>
          </p:cNvPicPr>
          <p:nvPr/>
        </p:nvPicPr>
        <p:blipFill>
          <a:blip r:embed="rId3"/>
          <a:stretch>
            <a:fillRect/>
          </a:stretch>
        </p:blipFill>
        <p:spPr>
          <a:xfrm>
            <a:off x="7262191" y="188389"/>
            <a:ext cx="3366052" cy="2676012"/>
          </a:xfrm>
          <a:prstGeom prst="rect">
            <a:avLst/>
          </a:prstGeom>
          <a:ln w="57150" cmpd="thinThick">
            <a:solidFill>
              <a:schemeClr val="bg1">
                <a:lumMod val="50000"/>
              </a:schemeClr>
            </a:solidFill>
            <a:miter lim="800000"/>
          </a:ln>
        </p:spPr>
      </p:pic>
      <p:pic>
        <p:nvPicPr>
          <p:cNvPr id="5" name="Content Placeholder 4">
            <a:extLst>
              <a:ext uri="{FF2B5EF4-FFF2-40B4-BE49-F238E27FC236}">
                <a16:creationId xmlns:a16="http://schemas.microsoft.com/office/drawing/2014/main" id="{462B5A96-22B9-AC44-9156-42B5EC460C97}"/>
              </a:ext>
            </a:extLst>
          </p:cNvPr>
          <p:cNvPicPr>
            <a:picLocks noGrp="1" noChangeAspect="1"/>
          </p:cNvPicPr>
          <p:nvPr>
            <p:ph sz="quarter" idx="13"/>
          </p:nvPr>
        </p:nvPicPr>
        <p:blipFill>
          <a:blip r:embed="rId4"/>
          <a:stretch>
            <a:fillRect/>
          </a:stretch>
        </p:blipFill>
        <p:spPr>
          <a:xfrm>
            <a:off x="685801" y="2327630"/>
            <a:ext cx="5309674" cy="2867222"/>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161494787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1160</Words>
  <Application>Microsoft Macintosh PowerPoint</Application>
  <PresentationFormat>Widescreen</PresentationFormat>
  <Paragraphs>78</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等线</vt:lpstr>
      <vt:lpstr>Roboto</vt:lpstr>
      <vt:lpstr>Arial</vt:lpstr>
      <vt:lpstr>Calibri</vt:lpstr>
      <vt:lpstr>Helvetica Neue</vt:lpstr>
      <vt:lpstr>Impact</vt:lpstr>
      <vt:lpstr>Main Event</vt:lpstr>
      <vt:lpstr>The gym chain Model Fitness </vt:lpstr>
      <vt:lpstr>The gym chain One Fitness </vt:lpstr>
      <vt:lpstr>Introduction </vt:lpstr>
      <vt:lpstr> clients who left / clients who stay</vt:lpstr>
      <vt:lpstr>EDA – FEATURES 1</vt:lpstr>
      <vt:lpstr>EDA – FEATURES 2</vt:lpstr>
      <vt:lpstr>Eda – feature 3 - numeric dataset</vt:lpstr>
      <vt:lpstr>Correlation matrix between customer features </vt:lpstr>
      <vt:lpstr>Build a model to predict user churn</vt:lpstr>
      <vt:lpstr>PowerPoint Presentation</vt:lpstr>
      <vt:lpstr>PowerPoint Presentation</vt:lpstr>
      <vt:lpstr>Standardize the data and plot a dendrogram  </vt:lpstr>
      <vt:lpstr>Plot distributions of features for the clusters </vt:lpstr>
      <vt:lpstr>PowerPoint Presentation</vt:lpstr>
      <vt:lpstr>Adaptive boost classifier</vt:lpstr>
      <vt:lpstr>Train dataset with “long regression” method</vt:lpstr>
      <vt:lpstr>Standardize the data and plot a dendrogram  </vt:lpstr>
      <vt:lpstr>Plot distributions of features for the clusters.  </vt:lpstr>
      <vt:lpstr>As we can see, in the main, the clusters overlap strongly. The following features have an explicit division into clusters:  month_to_end contract_6m contract_year. </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gym chain Model Fitness </dc:title>
  <dc:creator>Han Wang</dc:creator>
  <cp:lastModifiedBy>Han Wang</cp:lastModifiedBy>
  <cp:revision>3</cp:revision>
  <dcterms:created xsi:type="dcterms:W3CDTF">2024-10-30T08:37:48Z</dcterms:created>
  <dcterms:modified xsi:type="dcterms:W3CDTF">2024-10-30T09:06:41Z</dcterms:modified>
</cp:coreProperties>
</file>